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12/21/2011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Data Center </a:t>
            </a:r>
            <a:r>
              <a:rPr lang="en-US" dirty="0" smtClean="0"/>
              <a:t>Security Overview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Dr. </a:t>
            </a:r>
            <a:r>
              <a:rPr lang="en-US" dirty="0" err="1" smtClean="0"/>
              <a:t>Natheer</a:t>
            </a:r>
            <a:r>
              <a:rPr lang="en-US" dirty="0" smtClean="0"/>
              <a:t> </a:t>
            </a:r>
            <a:r>
              <a:rPr lang="en-US" dirty="0" err="1" smtClean="0"/>
              <a:t>Khasawneh</a:t>
            </a:r>
            <a:endParaRPr lang="en-US" dirty="0" smtClean="0"/>
          </a:p>
          <a:p>
            <a:r>
              <a:rPr lang="en-US" dirty="0" smtClean="0"/>
              <a:t>Ziad </a:t>
            </a:r>
            <a:r>
              <a:rPr lang="en-US" dirty="0" err="1" smtClean="0"/>
              <a:t>BashaBsheh</a:t>
            </a:r>
            <a:endParaRPr lang="en-GB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57200"/>
            <a:ext cx="7772400" cy="8382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Network Security </a:t>
            </a:r>
            <a:r>
              <a:rPr lang="en-US" sz="3600" dirty="0" smtClean="0"/>
              <a:t>Infrastructure</a:t>
            </a:r>
            <a:endParaRPr lang="en-US" sz="3600" dirty="0" smtClean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1447800"/>
            <a:ext cx="8610600" cy="5181600"/>
          </a:xfrm>
        </p:spPr>
        <p:txBody>
          <a:bodyPr>
            <a:normAutofit/>
          </a:bodyPr>
          <a:lstStyle/>
          <a:p>
            <a:pPr algn="l"/>
            <a:r>
              <a:rPr lang="en-US" sz="2200" dirty="0" smtClean="0">
                <a:solidFill>
                  <a:schemeClr val="tx1"/>
                </a:solidFill>
              </a:rPr>
              <a:t>The </a:t>
            </a:r>
            <a:r>
              <a:rPr lang="en-US" sz="2200" dirty="0" smtClean="0">
                <a:solidFill>
                  <a:schemeClr val="tx1"/>
                </a:solidFill>
              </a:rPr>
              <a:t>network security infrastructure includes the security tools used in the Data Center to enforce security policies. The tools include packet-filtering technologies such as ACLs and firewalls and intrusion detection systems (IDSs) both network-based and host-based. The following sections discuss these security tools.</a:t>
            </a:r>
          </a:p>
          <a:p>
            <a:pPr algn="l"/>
            <a:endParaRPr lang="en-US" sz="2200" dirty="0" smtClean="0">
              <a:solidFill>
                <a:schemeClr val="tx1"/>
              </a:solidFill>
            </a:endParaRPr>
          </a:p>
          <a:p>
            <a:pPr algn="l">
              <a:buFont typeface="Arial" pitchFamily="34" charset="0"/>
              <a:buChar char="•"/>
            </a:pPr>
            <a:r>
              <a:rPr lang="en-US" sz="2200" b="1" i="1" dirty="0" smtClean="0">
                <a:solidFill>
                  <a:schemeClr val="tx1"/>
                </a:solidFill>
              </a:rPr>
              <a:t>ACLs</a:t>
            </a:r>
            <a:r>
              <a:rPr lang="en-US" sz="2200" dirty="0" smtClean="0">
                <a:solidFill>
                  <a:schemeClr val="tx1"/>
                </a:solidFill>
              </a:rPr>
              <a:t>– are filtering mechanisms explicitly defined based on packet harder information to permit or deny traffic on specific interfaces.</a:t>
            </a:r>
          </a:p>
          <a:p>
            <a:pPr algn="l"/>
            <a:endParaRPr lang="en-US" sz="2200" dirty="0" smtClean="0">
              <a:solidFill>
                <a:schemeClr val="tx1"/>
              </a:solidFill>
            </a:endParaRPr>
          </a:p>
          <a:p>
            <a:pPr algn="l"/>
            <a:r>
              <a:rPr lang="en-US" sz="2200" dirty="0" smtClean="0">
                <a:solidFill>
                  <a:schemeClr val="tx1"/>
                </a:solidFill>
              </a:rPr>
              <a:t>An ACL is typically set up as a list that is applied sequentially on the packets until a match is found.</a:t>
            </a:r>
          </a:p>
          <a:p>
            <a:pPr algn="l"/>
            <a:endParaRPr lang="en-US" sz="2200" dirty="0" smtClean="0">
              <a:solidFill>
                <a:schemeClr val="tx1"/>
              </a:solidFill>
            </a:endParaRPr>
          </a:p>
          <a:p>
            <a:pPr algn="l"/>
            <a:endParaRPr lang="en-US" sz="2200" dirty="0" smtClean="0">
              <a:solidFill>
                <a:schemeClr val="tx1"/>
              </a:solidFill>
            </a:endParaRPr>
          </a:p>
          <a:p>
            <a:pPr algn="l"/>
            <a:endParaRPr lang="en-US" sz="2200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57200"/>
            <a:ext cx="7772400" cy="8382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Network Security Infrastructure </a:t>
            </a:r>
            <a:r>
              <a:rPr lang="en-US" sz="2400" dirty="0" smtClean="0"/>
              <a:t>(cont)</a:t>
            </a:r>
            <a:endParaRPr lang="en-GB" sz="2000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1447800"/>
            <a:ext cx="8610600" cy="5181600"/>
          </a:xfrm>
        </p:spPr>
        <p:txBody>
          <a:bodyPr>
            <a:normAutofit/>
          </a:bodyPr>
          <a:lstStyle/>
          <a:p>
            <a:pPr algn="l">
              <a:buFont typeface="Arial" pitchFamily="34" charset="0"/>
              <a:buChar char="•"/>
            </a:pPr>
            <a:r>
              <a:rPr lang="en-US" sz="2200" b="1" i="1" dirty="0" err="1" smtClean="0">
                <a:solidFill>
                  <a:schemeClr val="tx1"/>
                </a:solidFill>
              </a:rPr>
              <a:t>FireWalls</a:t>
            </a:r>
            <a:r>
              <a:rPr lang="en-US" sz="2200" dirty="0" smtClean="0">
                <a:solidFill>
                  <a:schemeClr val="tx1"/>
                </a:solidFill>
              </a:rPr>
              <a:t>–  are a sophisticated  filtering device that separates LAN segments.</a:t>
            </a:r>
            <a:endParaRPr lang="en-US" sz="2200" b="1" i="1" dirty="0" smtClean="0">
              <a:solidFill>
                <a:schemeClr val="tx1"/>
              </a:solidFill>
            </a:endParaRPr>
          </a:p>
          <a:p>
            <a:pPr algn="l"/>
            <a:endParaRPr lang="en-US" sz="2200" dirty="0" smtClean="0">
              <a:solidFill>
                <a:schemeClr val="tx1"/>
              </a:solidFill>
            </a:endParaRPr>
          </a:p>
          <a:p>
            <a:pPr algn="l"/>
            <a:r>
              <a:rPr lang="en-US" sz="2200" dirty="0" smtClean="0">
                <a:solidFill>
                  <a:schemeClr val="tx1"/>
                </a:solidFill>
              </a:rPr>
              <a:t>The considerations are as follows:</a:t>
            </a:r>
          </a:p>
          <a:p>
            <a:pPr lvl="1" algn="l">
              <a:buFont typeface="Arial" pitchFamily="34" charset="0"/>
              <a:buChar char="•"/>
            </a:pPr>
            <a:r>
              <a:rPr lang="en-US" sz="2000" b="1" dirty="0" smtClean="0">
                <a:solidFill>
                  <a:schemeClr val="tx1"/>
                </a:solidFill>
              </a:rPr>
              <a:t>Performance</a:t>
            </a:r>
            <a:r>
              <a:rPr lang="en-US" sz="2000" dirty="0" smtClean="0">
                <a:solidFill>
                  <a:schemeClr val="tx1"/>
                </a:solidFill>
              </a:rPr>
              <a:t>,</a:t>
            </a:r>
          </a:p>
          <a:p>
            <a:pPr lvl="1" algn="l">
              <a:buFont typeface="Arial" pitchFamily="34" charset="0"/>
              <a:buChar char="•"/>
            </a:pPr>
            <a:r>
              <a:rPr lang="en-US" sz="2000" b="1" dirty="0" smtClean="0">
                <a:solidFill>
                  <a:schemeClr val="tx1"/>
                </a:solidFill>
              </a:rPr>
              <a:t>Application support</a:t>
            </a:r>
            <a:r>
              <a:rPr lang="en-US" sz="1800" dirty="0" smtClean="0">
                <a:solidFill>
                  <a:schemeClr val="tx1"/>
                </a:solidFill>
              </a:rPr>
              <a:t>,</a:t>
            </a:r>
          </a:p>
          <a:p>
            <a:pPr lvl="1" algn="l"/>
            <a:endParaRPr lang="en-US" sz="1800" dirty="0" smtClean="0">
              <a:solidFill>
                <a:schemeClr val="tx1"/>
              </a:solidFill>
            </a:endParaRPr>
          </a:p>
          <a:p>
            <a:pPr algn="l"/>
            <a:r>
              <a:rPr lang="en-US" sz="2200" dirty="0" smtClean="0">
                <a:solidFill>
                  <a:schemeClr val="tx1"/>
                </a:solidFill>
              </a:rPr>
              <a:t>There are different types of firewalls based on their packet-processing capabilities and their awareness of application-level information:</a:t>
            </a:r>
          </a:p>
          <a:p>
            <a:pPr algn="l">
              <a:buFont typeface="Arial" pitchFamily="34" charset="0"/>
              <a:buChar char="•"/>
            </a:pPr>
            <a:r>
              <a:rPr lang="en-US" sz="2200" dirty="0" smtClean="0">
                <a:solidFill>
                  <a:schemeClr val="tx1"/>
                </a:solidFill>
              </a:rPr>
              <a:t>Packet-filtering firewalls.</a:t>
            </a:r>
          </a:p>
          <a:p>
            <a:pPr algn="l">
              <a:buFont typeface="Arial" pitchFamily="34" charset="0"/>
              <a:buChar char="•"/>
            </a:pPr>
            <a:r>
              <a:rPr lang="en-US" sz="2200" dirty="0" smtClean="0">
                <a:solidFill>
                  <a:schemeClr val="tx1"/>
                </a:solidFill>
              </a:rPr>
              <a:t>Proxy firewalls.</a:t>
            </a:r>
          </a:p>
          <a:p>
            <a:pPr algn="l">
              <a:buFont typeface="Arial" pitchFamily="34" charset="0"/>
              <a:buChar char="•"/>
            </a:pPr>
            <a:r>
              <a:rPr lang="en-US" sz="2200" dirty="0" err="1" smtClean="0">
                <a:solidFill>
                  <a:schemeClr val="tx1"/>
                </a:solidFill>
              </a:rPr>
              <a:t>Stateful</a:t>
            </a:r>
            <a:r>
              <a:rPr lang="en-US" sz="2200" dirty="0" smtClean="0">
                <a:solidFill>
                  <a:schemeClr val="tx1"/>
                </a:solidFill>
              </a:rPr>
              <a:t> firewalls.</a:t>
            </a:r>
          </a:p>
          <a:p>
            <a:pPr algn="l">
              <a:buFont typeface="Arial" pitchFamily="34" charset="0"/>
              <a:buChar char="•"/>
            </a:pPr>
            <a:r>
              <a:rPr lang="en-US" sz="2200" dirty="0" smtClean="0">
                <a:solidFill>
                  <a:schemeClr val="tx1"/>
                </a:solidFill>
              </a:rPr>
              <a:t>Hybrid firewalls.</a:t>
            </a:r>
          </a:p>
          <a:p>
            <a:pPr algn="l"/>
            <a:endParaRPr lang="en-US" sz="2200" dirty="0" smtClean="0">
              <a:solidFill>
                <a:schemeClr val="tx1"/>
              </a:solidFill>
            </a:endParaRPr>
          </a:p>
          <a:p>
            <a:pPr algn="l"/>
            <a:endParaRPr lang="en-US" sz="2200" dirty="0" smtClean="0">
              <a:solidFill>
                <a:schemeClr val="tx1"/>
              </a:solidFill>
            </a:endParaRPr>
          </a:p>
          <a:p>
            <a:pPr algn="l"/>
            <a:endParaRPr lang="en-US" sz="2200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57200"/>
            <a:ext cx="7772400" cy="8382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Network Security Infrastructure </a:t>
            </a:r>
            <a:r>
              <a:rPr lang="en-US" sz="2400" dirty="0" smtClean="0"/>
              <a:t>(cont)</a:t>
            </a:r>
            <a:endParaRPr lang="en-GB" sz="2400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1447800"/>
            <a:ext cx="8610600" cy="5181600"/>
          </a:xfrm>
        </p:spPr>
        <p:txBody>
          <a:bodyPr>
            <a:normAutofit fontScale="85000" lnSpcReduction="20000"/>
          </a:bodyPr>
          <a:lstStyle/>
          <a:p>
            <a:pPr algn="l">
              <a:buFont typeface="Arial" pitchFamily="34" charset="0"/>
              <a:buChar char="•"/>
            </a:pPr>
            <a:r>
              <a:rPr lang="en-US" sz="2200" b="1" i="1" dirty="0" smtClean="0">
                <a:solidFill>
                  <a:schemeClr val="tx1"/>
                </a:solidFill>
              </a:rPr>
              <a:t>IDSs</a:t>
            </a:r>
            <a:r>
              <a:rPr lang="en-US" sz="2200" dirty="0" smtClean="0">
                <a:solidFill>
                  <a:schemeClr val="tx1"/>
                </a:solidFill>
              </a:rPr>
              <a:t>–  are real time systems that can detect intruders and suspicious activities and report them to a monitoring system. </a:t>
            </a:r>
          </a:p>
          <a:p>
            <a:pPr algn="l">
              <a:buFont typeface="Arial" pitchFamily="34" charset="0"/>
              <a:buChar char="•"/>
            </a:pPr>
            <a:endParaRPr lang="en-US" sz="2200" dirty="0" smtClean="0">
              <a:solidFill>
                <a:schemeClr val="tx1"/>
              </a:solidFill>
            </a:endParaRPr>
          </a:p>
          <a:p>
            <a:pPr algn="l"/>
            <a:r>
              <a:rPr lang="en-US" sz="2200" dirty="0" smtClean="0">
                <a:solidFill>
                  <a:schemeClr val="tx1"/>
                </a:solidFill>
              </a:rPr>
              <a:t>IDSs have two fundamental components:</a:t>
            </a:r>
          </a:p>
          <a:p>
            <a:pPr lvl="1" algn="l">
              <a:buFont typeface="Arial" pitchFamily="34" charset="0"/>
              <a:buChar char="•"/>
            </a:pPr>
            <a:r>
              <a:rPr lang="en-US" sz="2000" b="1" dirty="0" smtClean="0">
                <a:solidFill>
                  <a:schemeClr val="tx1"/>
                </a:solidFill>
              </a:rPr>
              <a:t>Sensors</a:t>
            </a:r>
            <a:r>
              <a:rPr lang="en-US" sz="2000" dirty="0" smtClean="0">
                <a:solidFill>
                  <a:schemeClr val="tx1"/>
                </a:solidFill>
              </a:rPr>
              <a:t>, Appliances and software agents that analyze the traffic on the network or the resource usage on end systems to identify intrusions and suspicious activities. Sensors can be network-based or host-based.</a:t>
            </a:r>
          </a:p>
          <a:p>
            <a:pPr lvl="1" algn="l">
              <a:buFont typeface="Arial" pitchFamily="34" charset="0"/>
              <a:buChar char="•"/>
            </a:pPr>
            <a:r>
              <a:rPr lang="en-US" sz="2000" b="1" dirty="0" smtClean="0">
                <a:solidFill>
                  <a:schemeClr val="tx1"/>
                </a:solidFill>
              </a:rPr>
              <a:t>IDS management</a:t>
            </a:r>
            <a:r>
              <a:rPr lang="en-US" sz="1800" dirty="0" smtClean="0">
                <a:solidFill>
                  <a:schemeClr val="tx1"/>
                </a:solidFill>
              </a:rPr>
              <a:t>, Single- or multi-device system used to configure and administer sensors and to additionally collect all the alarm information generated by the sensors</a:t>
            </a:r>
          </a:p>
          <a:p>
            <a:pPr lvl="1" algn="l"/>
            <a:endParaRPr lang="en-US" sz="1800" dirty="0" smtClean="0">
              <a:solidFill>
                <a:schemeClr val="tx1"/>
              </a:solidFill>
            </a:endParaRPr>
          </a:p>
          <a:p>
            <a:pPr algn="l"/>
            <a:r>
              <a:rPr lang="en-US" sz="2200" dirty="0" smtClean="0">
                <a:solidFill>
                  <a:schemeClr val="tx1"/>
                </a:solidFill>
              </a:rPr>
              <a:t>Typical IDS response Actions</a:t>
            </a:r>
          </a:p>
          <a:p>
            <a:pPr algn="l"/>
            <a:r>
              <a:rPr lang="en-US" sz="2200" dirty="0" smtClean="0">
                <a:solidFill>
                  <a:schemeClr val="tx1"/>
                </a:solidFill>
              </a:rPr>
              <a:t>Most IDSs are capable of responding to identified security incidents using specific mechanisms:</a:t>
            </a:r>
          </a:p>
          <a:p>
            <a:pPr algn="l">
              <a:buFont typeface="Arial" pitchFamily="34" charset="0"/>
              <a:buChar char="•"/>
            </a:pPr>
            <a:r>
              <a:rPr lang="en-US" sz="2200" dirty="0" smtClean="0">
                <a:solidFill>
                  <a:schemeClr val="tx1"/>
                </a:solidFill>
              </a:rPr>
              <a:t>IP session Login – This response is the least aggressive response and consists of logging the entire IP session that corresponds to a detected intrusion.</a:t>
            </a:r>
          </a:p>
          <a:p>
            <a:pPr algn="l">
              <a:buFont typeface="Arial" pitchFamily="34" charset="0"/>
              <a:buChar char="•"/>
            </a:pPr>
            <a:r>
              <a:rPr lang="en-US" sz="2200" dirty="0" smtClean="0">
                <a:solidFill>
                  <a:schemeClr val="tx1"/>
                </a:solidFill>
              </a:rPr>
              <a:t>TCP rests- you can configure the IDS to generate TCP rests on behalf of a victim system.</a:t>
            </a:r>
          </a:p>
          <a:p>
            <a:pPr algn="l">
              <a:buFont typeface="Arial" pitchFamily="34" charset="0"/>
              <a:buChar char="•"/>
            </a:pPr>
            <a:r>
              <a:rPr lang="en-US" sz="2200" dirty="0" smtClean="0">
                <a:solidFill>
                  <a:schemeClr val="tx1"/>
                </a:solidFill>
              </a:rPr>
              <a:t>Shunning or blocking- The IDS can instruct a network device such as a router, switch, or firewall to dynamically apply an ACL to block the traffic coming from an attacker.</a:t>
            </a:r>
          </a:p>
          <a:p>
            <a:pPr algn="l"/>
            <a:endParaRPr lang="en-US" sz="2200" dirty="0" smtClean="0">
              <a:solidFill>
                <a:schemeClr val="tx1"/>
              </a:solidFill>
            </a:endParaRPr>
          </a:p>
          <a:p>
            <a:pPr algn="l"/>
            <a:endParaRPr lang="en-US" sz="2200" dirty="0" smtClean="0">
              <a:solidFill>
                <a:schemeClr val="tx1"/>
              </a:solidFill>
            </a:endParaRPr>
          </a:p>
          <a:p>
            <a:pPr algn="l"/>
            <a:endParaRPr lang="en-US" sz="2200" dirty="0" smtClean="0">
              <a:solidFill>
                <a:schemeClr val="tx1"/>
              </a:solidFill>
            </a:endParaRPr>
          </a:p>
          <a:p>
            <a:pPr algn="l"/>
            <a:endParaRPr lang="en-US" sz="2200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57200"/>
            <a:ext cx="7772400" cy="8382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Network Security Infrastructure </a:t>
            </a:r>
            <a:r>
              <a:rPr lang="en-US" sz="2400" dirty="0" smtClean="0"/>
              <a:t>(cont)</a:t>
            </a:r>
            <a:endParaRPr lang="en-GB" sz="3600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1447800"/>
            <a:ext cx="8610600" cy="5181600"/>
          </a:xfrm>
        </p:spPr>
        <p:txBody>
          <a:bodyPr>
            <a:normAutofit/>
          </a:bodyPr>
          <a:lstStyle/>
          <a:p>
            <a:pPr algn="l">
              <a:buFont typeface="Arial" pitchFamily="34" charset="0"/>
              <a:buChar char="•"/>
            </a:pPr>
            <a:r>
              <a:rPr lang="en-US" sz="2400" b="1" i="1" dirty="0" smtClean="0">
                <a:solidFill>
                  <a:schemeClr val="tx1"/>
                </a:solidFill>
              </a:rPr>
              <a:t>Layer 2 Security</a:t>
            </a:r>
            <a:r>
              <a:rPr lang="en-US" sz="2200" dirty="0" smtClean="0">
                <a:solidFill>
                  <a:schemeClr val="tx1"/>
                </a:solidFill>
              </a:rPr>
              <a:t>–  </a:t>
            </a:r>
          </a:p>
          <a:p>
            <a:pPr algn="l"/>
            <a:r>
              <a:rPr lang="en-US" sz="2200" dirty="0" smtClean="0">
                <a:solidFill>
                  <a:schemeClr val="tx1"/>
                </a:solidFill>
              </a:rPr>
              <a:t>components:</a:t>
            </a:r>
          </a:p>
          <a:p>
            <a:pPr algn="l">
              <a:buFont typeface="Arial" pitchFamily="34" charset="0"/>
              <a:buChar char="•"/>
            </a:pPr>
            <a:r>
              <a:rPr lang="en-US" sz="2400" b="1" dirty="0" smtClean="0">
                <a:solidFill>
                  <a:schemeClr val="tx1"/>
                </a:solidFill>
              </a:rPr>
              <a:t>P</a:t>
            </a:r>
            <a:r>
              <a:rPr lang="en-US" sz="2000" b="1" dirty="0" smtClean="0">
                <a:solidFill>
                  <a:schemeClr val="tx1"/>
                </a:solidFill>
              </a:rPr>
              <a:t>ort Security</a:t>
            </a:r>
            <a:r>
              <a:rPr lang="en-US" sz="2400" dirty="0" smtClean="0">
                <a:solidFill>
                  <a:schemeClr val="tx1"/>
                </a:solidFill>
              </a:rPr>
              <a:t>, </a:t>
            </a:r>
            <a:r>
              <a:rPr lang="en-US" sz="2000" dirty="0" smtClean="0">
                <a:solidFill>
                  <a:schemeClr val="tx1"/>
                </a:solidFill>
              </a:rPr>
              <a:t>is a feature that permits you to configure  a switch port to only accept packets coming with a trusted source MAC address</a:t>
            </a:r>
            <a:r>
              <a:rPr lang="en-US" sz="2400" dirty="0" smtClean="0">
                <a:solidFill>
                  <a:schemeClr val="tx1"/>
                </a:solidFill>
              </a:rPr>
              <a:t>.</a:t>
            </a:r>
          </a:p>
          <a:p>
            <a:pPr lvl="1" algn="l"/>
            <a:endParaRPr lang="en-US" sz="2000" dirty="0" smtClean="0">
              <a:solidFill>
                <a:schemeClr val="tx1"/>
              </a:solidFill>
            </a:endParaRPr>
          </a:p>
          <a:p>
            <a:pPr algn="l">
              <a:buFont typeface="Arial" pitchFamily="34" charset="0"/>
              <a:buChar char="•"/>
            </a:pPr>
            <a:r>
              <a:rPr lang="en-US" sz="2000" b="1" dirty="0" smtClean="0">
                <a:solidFill>
                  <a:schemeClr val="tx1"/>
                </a:solidFill>
              </a:rPr>
              <a:t>ARP Inspection</a:t>
            </a:r>
            <a:r>
              <a:rPr lang="en-US" sz="2200" dirty="0" smtClean="0">
                <a:solidFill>
                  <a:schemeClr val="tx1"/>
                </a:solidFill>
              </a:rPr>
              <a:t>, </a:t>
            </a:r>
            <a:r>
              <a:rPr lang="en-US" sz="2000" dirty="0" smtClean="0">
                <a:solidFill>
                  <a:schemeClr val="tx1"/>
                </a:solidFill>
              </a:rPr>
              <a:t>is a feature that lets you specify the mapping between the default gateway IP address and its MAC address, this process prevents ARP spoofing attacks known as man-in-the-middle attacks</a:t>
            </a:r>
            <a:r>
              <a:rPr lang="en-US" sz="2200" dirty="0" smtClean="0">
                <a:solidFill>
                  <a:schemeClr val="tx1"/>
                </a:solidFill>
              </a:rPr>
              <a:t>.</a:t>
            </a:r>
          </a:p>
          <a:p>
            <a:pPr lvl="1" algn="l"/>
            <a:endParaRPr lang="en-US" sz="1800" dirty="0" smtClean="0">
              <a:solidFill>
                <a:schemeClr val="tx1"/>
              </a:solidFill>
            </a:endParaRPr>
          </a:p>
          <a:p>
            <a:pPr algn="l">
              <a:buFont typeface="Arial" pitchFamily="34" charset="0"/>
              <a:buChar char="•"/>
            </a:pPr>
            <a:r>
              <a:rPr lang="en-US" sz="2000" b="1" dirty="0" smtClean="0">
                <a:solidFill>
                  <a:schemeClr val="tx1"/>
                </a:solidFill>
              </a:rPr>
              <a:t>Private VLANs – </a:t>
            </a:r>
            <a:r>
              <a:rPr lang="en-US" sz="2200" dirty="0" smtClean="0">
                <a:solidFill>
                  <a:schemeClr val="tx1"/>
                </a:solidFill>
              </a:rPr>
              <a:t>permit the isolation of ports from one another within the same VLAN. </a:t>
            </a:r>
          </a:p>
          <a:p>
            <a:pPr algn="l"/>
            <a:endParaRPr lang="en-US" sz="2200" dirty="0" smtClean="0">
              <a:solidFill>
                <a:schemeClr val="tx1"/>
              </a:solidFill>
            </a:endParaRPr>
          </a:p>
          <a:p>
            <a:pPr algn="l"/>
            <a:endParaRPr lang="en-US" sz="2200" dirty="0" smtClean="0">
              <a:solidFill>
                <a:schemeClr val="tx1"/>
              </a:solidFill>
            </a:endParaRPr>
          </a:p>
          <a:p>
            <a:pPr algn="l"/>
            <a:endParaRPr lang="en-US" sz="2200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57200"/>
            <a:ext cx="7772400" cy="8382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Security Fundamentals</a:t>
            </a:r>
            <a:endParaRPr lang="en-GB" sz="3600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1447800"/>
            <a:ext cx="8610600" cy="5181600"/>
          </a:xfrm>
        </p:spPr>
        <p:txBody>
          <a:bodyPr>
            <a:normAutofit fontScale="92500" lnSpcReduction="20000"/>
          </a:bodyPr>
          <a:lstStyle/>
          <a:p>
            <a:pPr algn="l"/>
            <a:r>
              <a:rPr lang="en-US" sz="2600" dirty="0" smtClean="0">
                <a:solidFill>
                  <a:schemeClr val="tx1"/>
                </a:solidFill>
              </a:rPr>
              <a:t>This </a:t>
            </a:r>
            <a:r>
              <a:rPr lang="en-US" sz="2600" dirty="0" smtClean="0">
                <a:solidFill>
                  <a:schemeClr val="tx1"/>
                </a:solidFill>
              </a:rPr>
              <a:t>section discusses fundamental security concepts such as encryption, AAA ( Authentication, Authorization, and accounting; and VPNs.</a:t>
            </a:r>
          </a:p>
          <a:p>
            <a:pPr algn="l"/>
            <a:r>
              <a:rPr lang="en-US" sz="2200" dirty="0" smtClean="0">
                <a:solidFill>
                  <a:schemeClr val="tx1"/>
                </a:solidFill>
              </a:rPr>
              <a:t>components:</a:t>
            </a:r>
          </a:p>
          <a:p>
            <a:pPr algn="l">
              <a:buFont typeface="Arial" pitchFamily="34" charset="0"/>
              <a:buChar char="•"/>
            </a:pPr>
            <a:r>
              <a:rPr lang="en-US" sz="2400" b="1" dirty="0" smtClean="0">
                <a:solidFill>
                  <a:schemeClr val="tx1"/>
                </a:solidFill>
              </a:rPr>
              <a:t>Cryptography</a:t>
            </a:r>
            <a:r>
              <a:rPr lang="en-US" sz="2400" dirty="0" smtClean="0">
                <a:solidFill>
                  <a:schemeClr val="tx1"/>
                </a:solidFill>
              </a:rPr>
              <a:t>, </a:t>
            </a:r>
            <a:r>
              <a:rPr lang="en-US" sz="2000" dirty="0" smtClean="0">
                <a:solidFill>
                  <a:schemeClr val="tx1"/>
                </a:solidFill>
              </a:rPr>
              <a:t>is simply the science of encryption and decrypting information, secure transactions from client to server, secure communication between a user and managed device, and secure communication channel between two sites, and so on</a:t>
            </a:r>
            <a:r>
              <a:rPr lang="en-US" sz="2400" dirty="0" smtClean="0">
                <a:solidFill>
                  <a:schemeClr val="tx1"/>
                </a:solidFill>
              </a:rPr>
              <a:t>.</a:t>
            </a:r>
          </a:p>
          <a:p>
            <a:pPr algn="l"/>
            <a:endParaRPr lang="en-US" sz="2400" b="1" i="1" dirty="0" smtClean="0">
              <a:solidFill>
                <a:schemeClr val="tx1"/>
              </a:solidFill>
            </a:endParaRPr>
          </a:p>
          <a:p>
            <a:pPr algn="l"/>
            <a:r>
              <a:rPr lang="en-US" sz="2400" b="1" i="1" dirty="0" smtClean="0">
                <a:solidFill>
                  <a:schemeClr val="tx1"/>
                </a:solidFill>
              </a:rPr>
              <a:t>Cryptography is typically associated with :</a:t>
            </a:r>
          </a:p>
          <a:p>
            <a:pPr algn="l"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</a:rPr>
              <a:t>Confidentiality.</a:t>
            </a:r>
          </a:p>
          <a:p>
            <a:pPr algn="l"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</a:rPr>
              <a:t>Integrity.</a:t>
            </a:r>
          </a:p>
          <a:p>
            <a:pPr algn="l">
              <a:buFont typeface="Arial" pitchFamily="34" charset="0"/>
              <a:buChar char="•"/>
            </a:pPr>
            <a:r>
              <a:rPr lang="en-US" sz="2400" dirty="0" err="1" smtClean="0">
                <a:solidFill>
                  <a:schemeClr val="tx1"/>
                </a:solidFill>
              </a:rPr>
              <a:t>Nonrepudiation</a:t>
            </a:r>
            <a:r>
              <a:rPr lang="en-US" sz="2400" dirty="0" smtClean="0">
                <a:solidFill>
                  <a:schemeClr val="tx1"/>
                </a:solidFill>
              </a:rPr>
              <a:t>.</a:t>
            </a:r>
          </a:p>
          <a:p>
            <a:pPr algn="l"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</a:rPr>
              <a:t>Authentication.</a:t>
            </a:r>
          </a:p>
          <a:p>
            <a:pPr algn="l">
              <a:buFont typeface="Arial" pitchFamily="34" charset="0"/>
              <a:buChar char="•"/>
            </a:pPr>
            <a:r>
              <a:rPr lang="en-US" sz="2400" dirty="0" err="1" smtClean="0">
                <a:solidFill>
                  <a:schemeClr val="tx1"/>
                </a:solidFill>
              </a:rPr>
              <a:t>Antireplay</a:t>
            </a:r>
            <a:r>
              <a:rPr lang="en-US" sz="2400" dirty="0" smtClean="0">
                <a:solidFill>
                  <a:schemeClr val="tx1"/>
                </a:solidFill>
              </a:rPr>
              <a:t> protection.  - used at the IP packet level to ensure that packers are not intercepted, modified, and inserted back in the communication stream between client and server.</a:t>
            </a:r>
          </a:p>
          <a:p>
            <a:pPr lvl="1" algn="l"/>
            <a:endParaRPr lang="en-US" sz="1800" dirty="0" smtClean="0">
              <a:solidFill>
                <a:schemeClr val="tx1"/>
              </a:solidFill>
            </a:endParaRPr>
          </a:p>
          <a:p>
            <a:pPr algn="l"/>
            <a:endParaRPr lang="en-US" sz="2200" dirty="0" smtClean="0">
              <a:solidFill>
                <a:schemeClr val="tx1"/>
              </a:solidFill>
            </a:endParaRPr>
          </a:p>
          <a:p>
            <a:pPr algn="l"/>
            <a:endParaRPr lang="en-US" sz="2200" dirty="0" smtClean="0">
              <a:solidFill>
                <a:schemeClr val="tx1"/>
              </a:solidFill>
            </a:endParaRPr>
          </a:p>
          <a:p>
            <a:pPr algn="l"/>
            <a:endParaRPr lang="en-US" sz="2200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57200"/>
            <a:ext cx="7772400" cy="8382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Security </a:t>
            </a:r>
            <a:r>
              <a:rPr lang="en-US" sz="3600" dirty="0" smtClean="0"/>
              <a:t>Fundamentals </a:t>
            </a:r>
            <a:r>
              <a:rPr lang="en-US" sz="2400" dirty="0" smtClean="0"/>
              <a:t>(cont)</a:t>
            </a:r>
            <a:endParaRPr lang="en-GB" sz="2400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1447800"/>
            <a:ext cx="8610600" cy="5181600"/>
          </a:xfrm>
        </p:spPr>
        <p:txBody>
          <a:bodyPr>
            <a:normAutofit/>
          </a:bodyPr>
          <a:lstStyle/>
          <a:p>
            <a:pPr algn="l"/>
            <a:r>
              <a:rPr lang="en-US" sz="2200" dirty="0" smtClean="0">
                <a:solidFill>
                  <a:schemeClr val="tx1"/>
                </a:solidFill>
              </a:rPr>
              <a:t>Data Center security uses encryption with two primary purposes:</a:t>
            </a:r>
          </a:p>
          <a:p>
            <a:pPr algn="l">
              <a:buFont typeface="Arial" pitchFamily="34" charset="0"/>
              <a:buChar char="•"/>
            </a:pPr>
            <a:r>
              <a:rPr lang="en-US" sz="2200" dirty="0" smtClean="0">
                <a:solidFill>
                  <a:schemeClr val="tx1"/>
                </a:solidFill>
              </a:rPr>
              <a:t>To protect the confidentiality of user’s data</a:t>
            </a:r>
          </a:p>
          <a:p>
            <a:pPr algn="l">
              <a:buFont typeface="Arial" pitchFamily="34" charset="0"/>
              <a:buChar char="•"/>
            </a:pPr>
            <a:r>
              <a:rPr lang="en-US" sz="2200" dirty="0" smtClean="0">
                <a:solidFill>
                  <a:schemeClr val="tx1"/>
                </a:solidFill>
              </a:rPr>
              <a:t>To secure the communications over the management infrastructure</a:t>
            </a:r>
          </a:p>
          <a:p>
            <a:pPr algn="l">
              <a:buFont typeface="Arial" pitchFamily="34" charset="0"/>
              <a:buChar char="•"/>
            </a:pPr>
            <a:endParaRPr lang="en-US" sz="2400" b="1" dirty="0" smtClean="0">
              <a:solidFill>
                <a:schemeClr val="tx1"/>
              </a:solidFill>
            </a:endParaRPr>
          </a:p>
          <a:p>
            <a:pPr algn="l"/>
            <a:r>
              <a:rPr lang="en-US" sz="2400" b="1" dirty="0" smtClean="0">
                <a:solidFill>
                  <a:schemeClr val="tx1"/>
                </a:solidFill>
              </a:rPr>
              <a:t>Encryption algorithms:</a:t>
            </a:r>
          </a:p>
          <a:p>
            <a:pPr algn="l">
              <a:buFont typeface="Arial" pitchFamily="34" charset="0"/>
              <a:buChar char="•"/>
            </a:pPr>
            <a:r>
              <a:rPr lang="en-US" sz="2400" b="1" dirty="0" smtClean="0">
                <a:solidFill>
                  <a:schemeClr val="tx1"/>
                </a:solidFill>
              </a:rPr>
              <a:t>Symmetric encryption.</a:t>
            </a:r>
          </a:p>
          <a:p>
            <a:pPr algn="l"/>
            <a:endParaRPr lang="en-US" sz="2400" dirty="0" smtClean="0">
              <a:solidFill>
                <a:schemeClr val="tx1"/>
              </a:solidFill>
            </a:endParaRPr>
          </a:p>
          <a:p>
            <a:pPr algn="l"/>
            <a:endParaRPr lang="en-US" sz="2400" b="1" i="1" dirty="0" smtClean="0">
              <a:solidFill>
                <a:schemeClr val="tx1"/>
              </a:solidFill>
            </a:endParaRPr>
          </a:p>
          <a:p>
            <a:pPr lvl="1" algn="l"/>
            <a:endParaRPr lang="en-US" sz="1800" dirty="0" smtClean="0">
              <a:solidFill>
                <a:schemeClr val="tx1"/>
              </a:solidFill>
            </a:endParaRPr>
          </a:p>
          <a:p>
            <a:pPr algn="l"/>
            <a:endParaRPr lang="en-US" sz="2200" dirty="0" smtClean="0">
              <a:solidFill>
                <a:schemeClr val="tx1"/>
              </a:solidFill>
            </a:endParaRPr>
          </a:p>
          <a:p>
            <a:pPr algn="l"/>
            <a:endParaRPr lang="en-US" sz="2200" dirty="0" smtClean="0">
              <a:solidFill>
                <a:schemeClr val="tx1"/>
              </a:solidFill>
            </a:endParaRPr>
          </a:p>
          <a:p>
            <a:pPr algn="l"/>
            <a:endParaRPr lang="en-US" sz="2200" dirty="0" smtClean="0">
              <a:solidFill>
                <a:schemeClr val="tx1"/>
              </a:solidFill>
            </a:endParaRPr>
          </a:p>
        </p:txBody>
      </p:sp>
      <p:pic>
        <p:nvPicPr>
          <p:cNvPr id="1026" name="Picture 2" descr="C:\Users\Rawan Daas\Pictures\symmetric encryption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4400" y="4191000"/>
            <a:ext cx="7239000" cy="2286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57200"/>
            <a:ext cx="7772400" cy="8382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Security Fundamentals </a:t>
            </a:r>
            <a:r>
              <a:rPr lang="en-US" sz="2400" dirty="0" smtClean="0"/>
              <a:t>(cont)</a:t>
            </a:r>
            <a:endParaRPr lang="en-GB" sz="3600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1447800"/>
            <a:ext cx="8610600" cy="5181600"/>
          </a:xfrm>
        </p:spPr>
        <p:txBody>
          <a:bodyPr>
            <a:normAutofit/>
          </a:bodyPr>
          <a:lstStyle/>
          <a:p>
            <a:pPr algn="l"/>
            <a:r>
              <a:rPr lang="en-US" sz="2400" b="1" dirty="0" smtClean="0">
                <a:solidFill>
                  <a:schemeClr val="tx1"/>
                </a:solidFill>
              </a:rPr>
              <a:t>Encryption algorithms:</a:t>
            </a:r>
          </a:p>
          <a:p>
            <a:pPr algn="l">
              <a:buFont typeface="Arial" pitchFamily="34" charset="0"/>
              <a:buChar char="•"/>
            </a:pPr>
            <a:r>
              <a:rPr lang="en-US" sz="2400" b="1" dirty="0" smtClean="0">
                <a:solidFill>
                  <a:schemeClr val="tx1"/>
                </a:solidFill>
              </a:rPr>
              <a:t>Asymmetric encryption. </a:t>
            </a:r>
            <a:r>
              <a:rPr lang="en-US" sz="2000" dirty="0" smtClean="0">
                <a:solidFill>
                  <a:schemeClr val="tx1"/>
                </a:solidFill>
              </a:rPr>
              <a:t>For Confidentiality</a:t>
            </a:r>
          </a:p>
          <a:p>
            <a:pPr algn="l"/>
            <a:endParaRPr lang="en-US" sz="2400" dirty="0" smtClean="0">
              <a:solidFill>
                <a:schemeClr val="tx1"/>
              </a:solidFill>
            </a:endParaRPr>
          </a:p>
          <a:p>
            <a:pPr algn="l"/>
            <a:endParaRPr lang="en-US" sz="2400" b="1" i="1" dirty="0" smtClean="0">
              <a:solidFill>
                <a:schemeClr val="tx1"/>
              </a:solidFill>
            </a:endParaRPr>
          </a:p>
          <a:p>
            <a:pPr lvl="1" algn="l"/>
            <a:endParaRPr lang="en-US" sz="1800" dirty="0" smtClean="0">
              <a:solidFill>
                <a:schemeClr val="tx1"/>
              </a:solidFill>
            </a:endParaRPr>
          </a:p>
          <a:p>
            <a:pPr algn="l"/>
            <a:endParaRPr lang="en-US" sz="2200" dirty="0" smtClean="0">
              <a:solidFill>
                <a:schemeClr val="tx1"/>
              </a:solidFill>
            </a:endParaRPr>
          </a:p>
          <a:p>
            <a:pPr algn="l"/>
            <a:endParaRPr lang="en-US" sz="2200" dirty="0" smtClean="0">
              <a:solidFill>
                <a:schemeClr val="tx1"/>
              </a:solidFill>
            </a:endParaRPr>
          </a:p>
          <a:p>
            <a:pPr algn="l"/>
            <a:endParaRPr lang="en-US" sz="2200" dirty="0" smtClean="0">
              <a:solidFill>
                <a:schemeClr val="tx1"/>
              </a:solidFill>
            </a:endParaRPr>
          </a:p>
        </p:txBody>
      </p:sp>
      <p:pic>
        <p:nvPicPr>
          <p:cNvPr id="2050" name="Picture 2" descr="C:\Users\Rawan Daas\Pictures\asymmetric encryption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" y="2590800"/>
            <a:ext cx="7467600" cy="3886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57200"/>
            <a:ext cx="7772400" cy="8382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Security Fundamentals </a:t>
            </a:r>
            <a:r>
              <a:rPr lang="en-US" sz="2400" dirty="0" smtClean="0"/>
              <a:t>(cont)</a:t>
            </a:r>
            <a:endParaRPr lang="en-GB" sz="3600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1447800"/>
            <a:ext cx="8610600" cy="5181600"/>
          </a:xfrm>
        </p:spPr>
        <p:txBody>
          <a:bodyPr>
            <a:normAutofit/>
          </a:bodyPr>
          <a:lstStyle/>
          <a:p>
            <a:pPr algn="l"/>
            <a:r>
              <a:rPr lang="en-US" sz="2400" b="1" dirty="0" smtClean="0">
                <a:solidFill>
                  <a:schemeClr val="tx1"/>
                </a:solidFill>
              </a:rPr>
              <a:t>VPN – Virtual Private Networks.</a:t>
            </a:r>
          </a:p>
          <a:p>
            <a:pPr algn="l"/>
            <a:r>
              <a:rPr lang="en-US" sz="2000" dirty="0" smtClean="0">
                <a:solidFill>
                  <a:schemeClr val="tx1"/>
                </a:solidFill>
              </a:rPr>
              <a:t>Described as a virtual link between two entities that allows them to communicate securely over a public network like the internet.</a:t>
            </a:r>
          </a:p>
          <a:p>
            <a:pPr algn="l"/>
            <a:r>
              <a:rPr lang="en-US" sz="2000" dirty="0" smtClean="0">
                <a:solidFill>
                  <a:schemeClr val="tx1"/>
                </a:solidFill>
              </a:rPr>
              <a:t>VPN use tunneling technologies combined with encryption and authentication services. </a:t>
            </a:r>
          </a:p>
          <a:p>
            <a:pPr algn="l"/>
            <a:endParaRPr lang="en-US" sz="2000" dirty="0" smtClean="0">
              <a:solidFill>
                <a:schemeClr val="tx1"/>
              </a:solidFill>
            </a:endParaRPr>
          </a:p>
          <a:p>
            <a:pPr algn="l"/>
            <a:r>
              <a:rPr lang="en-US" sz="2000" b="1" i="1" dirty="0" smtClean="0">
                <a:solidFill>
                  <a:schemeClr val="tx1"/>
                </a:solidFill>
              </a:rPr>
              <a:t>There are two main applications for VPN</a:t>
            </a:r>
            <a:r>
              <a:rPr lang="en-US" sz="2000" dirty="0" smtClean="0">
                <a:solidFill>
                  <a:schemeClr val="tx1"/>
                </a:solidFill>
              </a:rPr>
              <a:t>:</a:t>
            </a:r>
          </a:p>
          <a:p>
            <a:pPr algn="l">
              <a:buFont typeface="Arial" pitchFamily="34" charset="0"/>
              <a:buChar char="•"/>
            </a:pPr>
            <a:r>
              <a:rPr lang="en-US" sz="2400" b="1" dirty="0" smtClean="0">
                <a:solidFill>
                  <a:schemeClr val="tx1"/>
                </a:solidFill>
              </a:rPr>
              <a:t>Site-to-Site</a:t>
            </a:r>
            <a:r>
              <a:rPr lang="en-US" sz="2400" dirty="0" smtClean="0">
                <a:solidFill>
                  <a:schemeClr val="tx1"/>
                </a:solidFill>
              </a:rPr>
              <a:t>- </a:t>
            </a:r>
            <a:r>
              <a:rPr lang="en-US" sz="2000" dirty="0" smtClean="0">
                <a:solidFill>
                  <a:schemeClr val="tx1"/>
                </a:solidFill>
              </a:rPr>
              <a:t>provides the communication between two distinct locations using routers or VPN concentrators.</a:t>
            </a:r>
          </a:p>
          <a:p>
            <a:pPr algn="l"/>
            <a:endParaRPr lang="en-US" sz="2400" dirty="0" smtClean="0">
              <a:solidFill>
                <a:schemeClr val="tx1"/>
              </a:solidFill>
            </a:endParaRPr>
          </a:p>
          <a:p>
            <a:pPr algn="l">
              <a:buFont typeface="Arial" pitchFamily="34" charset="0"/>
              <a:buChar char="•"/>
            </a:pPr>
            <a:r>
              <a:rPr lang="en-US" sz="2400" b="1" dirty="0" smtClean="0">
                <a:solidFill>
                  <a:schemeClr val="tx1"/>
                </a:solidFill>
              </a:rPr>
              <a:t>Remote access- </a:t>
            </a:r>
            <a:r>
              <a:rPr lang="en-US" sz="2000" dirty="0" smtClean="0">
                <a:solidFill>
                  <a:schemeClr val="tx1"/>
                </a:solidFill>
              </a:rPr>
              <a:t>allows remote users to access a central location via a secure communication channel between end users and VPN router or VPN concentrator.</a:t>
            </a:r>
          </a:p>
          <a:p>
            <a:pPr algn="l"/>
            <a:endParaRPr lang="en-US" sz="2400" b="1" i="1" dirty="0" smtClean="0">
              <a:solidFill>
                <a:schemeClr val="tx1"/>
              </a:solidFill>
            </a:endParaRPr>
          </a:p>
          <a:p>
            <a:pPr lvl="1" algn="l"/>
            <a:endParaRPr lang="en-US" sz="1800" dirty="0" smtClean="0">
              <a:solidFill>
                <a:schemeClr val="tx1"/>
              </a:solidFill>
            </a:endParaRPr>
          </a:p>
          <a:p>
            <a:pPr algn="l"/>
            <a:endParaRPr lang="en-US" sz="2200" dirty="0" smtClean="0">
              <a:solidFill>
                <a:schemeClr val="tx1"/>
              </a:solidFill>
            </a:endParaRPr>
          </a:p>
          <a:p>
            <a:pPr algn="l"/>
            <a:endParaRPr lang="en-US" sz="2200" dirty="0" smtClean="0">
              <a:solidFill>
                <a:schemeClr val="tx1"/>
              </a:solidFill>
            </a:endParaRPr>
          </a:p>
          <a:p>
            <a:pPr algn="l"/>
            <a:endParaRPr lang="en-US" sz="2200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57200"/>
            <a:ext cx="7772400" cy="8382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Security Fundamentals </a:t>
            </a:r>
            <a:r>
              <a:rPr lang="en-US" sz="2400" dirty="0" smtClean="0"/>
              <a:t>(cont)</a:t>
            </a:r>
            <a:endParaRPr lang="en-GB" sz="3600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1447800"/>
            <a:ext cx="8610600" cy="5181600"/>
          </a:xfrm>
        </p:spPr>
        <p:txBody>
          <a:bodyPr>
            <a:normAutofit/>
          </a:bodyPr>
          <a:lstStyle/>
          <a:p>
            <a:pPr algn="l"/>
            <a:r>
              <a:rPr lang="en-US" sz="2400" b="1" dirty="0" smtClean="0">
                <a:solidFill>
                  <a:schemeClr val="tx1"/>
                </a:solidFill>
              </a:rPr>
              <a:t>AAA.</a:t>
            </a:r>
          </a:p>
          <a:p>
            <a:pPr algn="l"/>
            <a:r>
              <a:rPr lang="en-US" sz="2000" dirty="0" smtClean="0">
                <a:solidFill>
                  <a:schemeClr val="tx1"/>
                </a:solidFill>
              </a:rPr>
              <a:t>AAA is a framework that defines the control of access to network resources such as those in Data Centers (routers, switches, firewalls, servers, and so on).</a:t>
            </a:r>
          </a:p>
          <a:p>
            <a:pPr algn="l"/>
            <a:endParaRPr lang="en-US" sz="2000" b="1" i="1" dirty="0" smtClean="0">
              <a:solidFill>
                <a:schemeClr val="tx1"/>
              </a:solidFill>
            </a:endParaRPr>
          </a:p>
          <a:p>
            <a:pPr algn="l"/>
            <a:r>
              <a:rPr lang="en-US" sz="2000" b="1" i="1" dirty="0" smtClean="0">
                <a:solidFill>
                  <a:schemeClr val="tx1"/>
                </a:solidFill>
              </a:rPr>
              <a:t>AAA provides three basic services</a:t>
            </a:r>
            <a:r>
              <a:rPr lang="en-US" sz="2000" dirty="0" smtClean="0">
                <a:solidFill>
                  <a:schemeClr val="tx1"/>
                </a:solidFill>
              </a:rPr>
              <a:t>:</a:t>
            </a:r>
          </a:p>
          <a:p>
            <a:pPr algn="l">
              <a:buFont typeface="Arial" pitchFamily="34" charset="0"/>
              <a:buChar char="•"/>
            </a:pPr>
            <a:r>
              <a:rPr lang="en-US" sz="2400" b="1" dirty="0" smtClean="0">
                <a:solidFill>
                  <a:schemeClr val="tx1"/>
                </a:solidFill>
              </a:rPr>
              <a:t>Authentication –</a:t>
            </a:r>
            <a:r>
              <a:rPr lang="en-US" sz="2400" dirty="0" smtClean="0">
                <a:solidFill>
                  <a:schemeClr val="tx1"/>
                </a:solidFill>
              </a:rPr>
              <a:t> proves that a user is who she or he claims to be.</a:t>
            </a:r>
          </a:p>
          <a:p>
            <a:pPr algn="l">
              <a:buFont typeface="Arial" pitchFamily="34" charset="0"/>
              <a:buChar char="•"/>
            </a:pPr>
            <a:endParaRPr lang="en-US" sz="2400" dirty="0" smtClean="0">
              <a:solidFill>
                <a:schemeClr val="tx1"/>
              </a:solidFill>
            </a:endParaRPr>
          </a:p>
          <a:p>
            <a:pPr algn="l">
              <a:buFont typeface="Arial" pitchFamily="34" charset="0"/>
              <a:buChar char="•"/>
            </a:pPr>
            <a:r>
              <a:rPr lang="en-US" sz="2400" b="1" dirty="0" smtClean="0">
                <a:solidFill>
                  <a:schemeClr val="tx1"/>
                </a:solidFill>
              </a:rPr>
              <a:t>Authorization- </a:t>
            </a:r>
            <a:r>
              <a:rPr lang="en-US" sz="2400" dirty="0" smtClean="0">
                <a:solidFill>
                  <a:schemeClr val="tx1"/>
                </a:solidFill>
              </a:rPr>
              <a:t>Defines what a user is allowed to do. </a:t>
            </a:r>
          </a:p>
          <a:p>
            <a:pPr algn="l">
              <a:buFont typeface="Arial" pitchFamily="34" charset="0"/>
              <a:buChar char="•"/>
            </a:pPr>
            <a:endParaRPr lang="en-US" sz="2400" dirty="0" smtClean="0">
              <a:solidFill>
                <a:schemeClr val="tx1"/>
              </a:solidFill>
            </a:endParaRPr>
          </a:p>
          <a:p>
            <a:pPr algn="l">
              <a:buFont typeface="Arial" pitchFamily="34" charset="0"/>
              <a:buChar char="•"/>
            </a:pPr>
            <a:r>
              <a:rPr lang="en-US" sz="2400" b="1" dirty="0" smtClean="0">
                <a:solidFill>
                  <a:schemeClr val="tx1"/>
                </a:solidFill>
              </a:rPr>
              <a:t>Accounting</a:t>
            </a:r>
            <a:r>
              <a:rPr lang="en-US" sz="2400" dirty="0" smtClean="0">
                <a:solidFill>
                  <a:schemeClr val="tx1"/>
                </a:solidFill>
              </a:rPr>
              <a:t> – Consists of keeping records of user activity.</a:t>
            </a:r>
          </a:p>
          <a:p>
            <a:pPr algn="l"/>
            <a:endParaRPr lang="en-US" sz="2400" b="1" i="1" dirty="0" smtClean="0">
              <a:solidFill>
                <a:schemeClr val="tx1"/>
              </a:solidFill>
            </a:endParaRPr>
          </a:p>
          <a:p>
            <a:pPr lvl="1" algn="l"/>
            <a:endParaRPr lang="en-US" sz="1800" dirty="0" smtClean="0">
              <a:solidFill>
                <a:schemeClr val="tx1"/>
              </a:solidFill>
            </a:endParaRPr>
          </a:p>
          <a:p>
            <a:pPr algn="l"/>
            <a:endParaRPr lang="en-US" sz="2200" dirty="0" smtClean="0">
              <a:solidFill>
                <a:schemeClr val="tx1"/>
              </a:solidFill>
            </a:endParaRPr>
          </a:p>
          <a:p>
            <a:pPr algn="l"/>
            <a:endParaRPr lang="en-US" sz="2200" dirty="0" smtClean="0">
              <a:solidFill>
                <a:schemeClr val="tx1"/>
              </a:solidFill>
            </a:endParaRPr>
          </a:p>
          <a:p>
            <a:pPr algn="l"/>
            <a:endParaRPr lang="en-US" sz="2200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57200"/>
            <a:ext cx="7772400" cy="8382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Data Center Security </a:t>
            </a:r>
            <a:r>
              <a:rPr lang="en-US" sz="3600" dirty="0" smtClean="0"/>
              <a:t>Framework</a:t>
            </a:r>
            <a:endParaRPr lang="en-US" sz="3600" dirty="0" smtClean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1447800"/>
            <a:ext cx="8610600" cy="5181600"/>
          </a:xfrm>
        </p:spPr>
        <p:txBody>
          <a:bodyPr>
            <a:normAutofit/>
          </a:bodyPr>
          <a:lstStyle/>
          <a:p>
            <a:pPr algn="l"/>
            <a:r>
              <a:rPr lang="en-US" sz="2400" b="1" dirty="0" smtClean="0">
                <a:solidFill>
                  <a:schemeClr val="tx1"/>
                </a:solidFill>
              </a:rPr>
              <a:t>Data Center Security Framework.</a:t>
            </a:r>
          </a:p>
          <a:p>
            <a:pPr algn="l"/>
            <a:r>
              <a:rPr lang="en-US" sz="2000" dirty="0" smtClean="0">
                <a:solidFill>
                  <a:schemeClr val="tx1"/>
                </a:solidFill>
              </a:rPr>
              <a:t>This section explains the key components of a sound security framework from a system-planning perspective. Because the details of applying these components to the network are driven by the particular business needs of an organization</a:t>
            </a:r>
            <a:endParaRPr lang="en-US" sz="2000" dirty="0" smtClean="0">
              <a:solidFill>
                <a:schemeClr val="tx1"/>
              </a:solidFill>
            </a:endParaRPr>
          </a:p>
          <a:p>
            <a:pPr algn="l"/>
            <a:endParaRPr lang="en-US" sz="2000" b="1" i="1" dirty="0" smtClean="0">
              <a:solidFill>
                <a:schemeClr val="tx1"/>
              </a:solidFill>
            </a:endParaRPr>
          </a:p>
          <a:p>
            <a:pPr algn="l">
              <a:buFont typeface="Arial" pitchFamily="34" charset="0"/>
              <a:buChar char="•"/>
            </a:pPr>
            <a:r>
              <a:rPr lang="en-US" sz="2400" b="1" dirty="0" smtClean="0">
                <a:solidFill>
                  <a:schemeClr val="tx1"/>
                </a:solidFill>
              </a:rPr>
              <a:t>Security Policies - </a:t>
            </a:r>
            <a:r>
              <a:rPr lang="en-US" sz="2400" dirty="0" smtClean="0">
                <a:solidFill>
                  <a:schemeClr val="tx1"/>
                </a:solidFill>
              </a:rPr>
              <a:t> The </a:t>
            </a:r>
            <a:r>
              <a:rPr lang="en-US" sz="2400" dirty="0" smtClean="0">
                <a:solidFill>
                  <a:schemeClr val="tx1"/>
                </a:solidFill>
              </a:rPr>
              <a:t>security policy defines what activities are considered acceptable or unacceptable by the organization. </a:t>
            </a:r>
            <a:endParaRPr lang="en-US" sz="2400" dirty="0" smtClean="0">
              <a:solidFill>
                <a:schemeClr val="tx1"/>
              </a:solidFill>
            </a:endParaRPr>
          </a:p>
          <a:p>
            <a:pPr algn="l">
              <a:buFont typeface="Arial" pitchFamily="34" charset="0"/>
              <a:buChar char="•"/>
            </a:pPr>
            <a:endParaRPr lang="en-US" sz="2400" dirty="0" smtClean="0">
              <a:solidFill>
                <a:schemeClr val="tx1"/>
              </a:solidFill>
            </a:endParaRPr>
          </a:p>
          <a:p>
            <a:pPr algn="l">
              <a:buFont typeface="Arial" pitchFamily="34" charset="0"/>
              <a:buChar char="•"/>
            </a:pPr>
            <a:r>
              <a:rPr lang="en-US" sz="2400" b="1" dirty="0" smtClean="0">
                <a:solidFill>
                  <a:schemeClr val="tx1"/>
                </a:solidFill>
              </a:rPr>
              <a:t>Security Life Cycle – </a:t>
            </a:r>
            <a:r>
              <a:rPr lang="en-US" sz="2400" dirty="0" smtClean="0">
                <a:solidFill>
                  <a:schemeClr val="tx1"/>
                </a:solidFill>
              </a:rPr>
              <a:t>is the constant evaluation cycle that refines the state of security readiness and adapts the security policy to the network architecture.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endParaRPr lang="en-US" sz="2400" dirty="0" smtClean="0">
              <a:solidFill>
                <a:schemeClr val="tx1"/>
              </a:solidFill>
            </a:endParaRPr>
          </a:p>
          <a:p>
            <a:pPr algn="l">
              <a:buFont typeface="Arial" pitchFamily="34" charset="0"/>
              <a:buChar char="•"/>
            </a:pPr>
            <a:endParaRPr lang="en-US" sz="2400" dirty="0" smtClean="0">
              <a:solidFill>
                <a:schemeClr val="tx1"/>
              </a:solidFill>
            </a:endParaRPr>
          </a:p>
          <a:p>
            <a:pPr algn="l"/>
            <a:endParaRPr lang="en-US" sz="2400" b="1" i="1" dirty="0" smtClean="0">
              <a:solidFill>
                <a:schemeClr val="tx1"/>
              </a:solidFill>
            </a:endParaRPr>
          </a:p>
          <a:p>
            <a:pPr lvl="1" algn="l"/>
            <a:endParaRPr lang="en-US" sz="1800" dirty="0" smtClean="0">
              <a:solidFill>
                <a:schemeClr val="tx1"/>
              </a:solidFill>
            </a:endParaRPr>
          </a:p>
          <a:p>
            <a:pPr algn="l"/>
            <a:endParaRPr lang="en-US" sz="2200" dirty="0" smtClean="0">
              <a:solidFill>
                <a:schemeClr val="tx1"/>
              </a:solidFill>
            </a:endParaRPr>
          </a:p>
          <a:p>
            <a:pPr algn="l"/>
            <a:endParaRPr lang="en-US" sz="2200" dirty="0" smtClean="0">
              <a:solidFill>
                <a:schemeClr val="tx1"/>
              </a:solidFill>
            </a:endParaRPr>
          </a:p>
          <a:p>
            <a:pPr algn="l"/>
            <a:endParaRPr lang="en-US" sz="2200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57200"/>
            <a:ext cx="7772400" cy="8382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Data Center </a:t>
            </a:r>
            <a:r>
              <a:rPr lang="en-US" sz="3600" dirty="0" smtClean="0"/>
              <a:t>Security Overview</a:t>
            </a:r>
            <a:endParaRPr lang="en-GB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1447800"/>
            <a:ext cx="8610600" cy="5181600"/>
          </a:xfrm>
        </p:spPr>
        <p:txBody>
          <a:bodyPr>
            <a:normAutofit lnSpcReduction="10000"/>
          </a:bodyPr>
          <a:lstStyle/>
          <a:p>
            <a:pPr algn="l"/>
            <a:r>
              <a:rPr lang="en-US" sz="2200" dirty="0" smtClean="0">
                <a:solidFill>
                  <a:schemeClr val="tx1"/>
                </a:solidFill>
              </a:rPr>
              <a:t>Provides an overview of the typical security issues that affect DCs and presents the general guidelines to secure DC in a systematic manner that helps maintain as adequate security level as the DC evolves.</a:t>
            </a:r>
          </a:p>
          <a:p>
            <a:pPr algn="l"/>
            <a:endParaRPr lang="en-US" sz="2200" dirty="0" smtClean="0">
              <a:solidFill>
                <a:schemeClr val="tx1"/>
              </a:solidFill>
            </a:endParaRPr>
          </a:p>
          <a:p>
            <a:pPr algn="l"/>
            <a:r>
              <a:rPr lang="en-US" sz="2200" dirty="0" smtClean="0">
                <a:solidFill>
                  <a:schemeClr val="tx1"/>
                </a:solidFill>
              </a:rPr>
              <a:t>The Importance of security policies, secure management, incident response, and attack mitigation.</a:t>
            </a:r>
          </a:p>
          <a:p>
            <a:pPr algn="l"/>
            <a:endParaRPr lang="en-US" sz="2200" dirty="0" smtClean="0">
              <a:solidFill>
                <a:schemeClr val="tx1"/>
              </a:solidFill>
            </a:endParaRPr>
          </a:p>
          <a:p>
            <a:pPr algn="l"/>
            <a:r>
              <a:rPr lang="en-US" sz="2200" dirty="0" smtClean="0">
                <a:solidFill>
                  <a:schemeClr val="tx1"/>
                </a:solidFill>
              </a:rPr>
              <a:t>The Need for a Secure Data Center</a:t>
            </a:r>
          </a:p>
          <a:p>
            <a:pPr algn="l"/>
            <a:r>
              <a:rPr lang="en-US" sz="2200" dirty="0" smtClean="0">
                <a:solidFill>
                  <a:schemeClr val="tx1"/>
                </a:solidFill>
              </a:rPr>
              <a:t>Losing data and applications can impact the organization’s ability to conduct business.</a:t>
            </a:r>
          </a:p>
          <a:p>
            <a:pPr algn="l"/>
            <a:r>
              <a:rPr lang="en-US" sz="2200" dirty="0" smtClean="0">
                <a:solidFill>
                  <a:schemeClr val="tx1"/>
                </a:solidFill>
              </a:rPr>
              <a:t>The large volume of information and the criticality of the services housed in DCs make them likely target.</a:t>
            </a:r>
          </a:p>
          <a:p>
            <a:pPr algn="l"/>
            <a:r>
              <a:rPr lang="en-US" sz="2200" dirty="0" smtClean="0">
                <a:solidFill>
                  <a:schemeClr val="tx1"/>
                </a:solidFill>
              </a:rPr>
              <a:t>Denial of Service, theft of confidential information, data alteration, and data loss are some of the common security problems afflicting Data Center Environments.</a:t>
            </a:r>
            <a:endParaRPr lang="en-GB" sz="2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57200"/>
            <a:ext cx="7772400" cy="8382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Data Center Security </a:t>
            </a:r>
            <a:r>
              <a:rPr lang="en-US" sz="3600" dirty="0" smtClean="0"/>
              <a:t>Framework </a:t>
            </a:r>
            <a:r>
              <a:rPr lang="en-US" sz="2400" dirty="0" smtClean="0"/>
              <a:t>(cont)</a:t>
            </a:r>
            <a:endParaRPr lang="en-GB" sz="2400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1447800"/>
            <a:ext cx="8610600" cy="5181600"/>
          </a:xfrm>
        </p:spPr>
        <p:txBody>
          <a:bodyPr>
            <a:normAutofit/>
          </a:bodyPr>
          <a:lstStyle/>
          <a:p>
            <a:pPr algn="l"/>
            <a:r>
              <a:rPr lang="en-US" sz="2400" dirty="0" smtClean="0">
                <a:solidFill>
                  <a:schemeClr val="tx1"/>
                </a:solidFill>
              </a:rPr>
              <a:t>The following security life cycle is often quoted and well understood in the security industry:</a:t>
            </a:r>
          </a:p>
          <a:p>
            <a:pPr algn="l">
              <a:buFont typeface="Arial" pitchFamily="34" charset="0"/>
              <a:buChar char="•"/>
            </a:pPr>
            <a:r>
              <a:rPr lang="en-US" sz="2000" b="1" dirty="0" smtClean="0">
                <a:solidFill>
                  <a:schemeClr val="tx1"/>
                </a:solidFill>
              </a:rPr>
              <a:t>Assess</a:t>
            </a:r>
          </a:p>
          <a:p>
            <a:pPr algn="l">
              <a:buFont typeface="Arial" pitchFamily="34" charset="0"/>
              <a:buChar char="•"/>
            </a:pPr>
            <a:r>
              <a:rPr lang="en-US" sz="2000" b="1" dirty="0" smtClean="0">
                <a:solidFill>
                  <a:schemeClr val="tx1"/>
                </a:solidFill>
              </a:rPr>
              <a:t>Design</a:t>
            </a:r>
          </a:p>
          <a:p>
            <a:pPr algn="l">
              <a:buFont typeface="Arial" pitchFamily="34" charset="0"/>
              <a:buChar char="•"/>
            </a:pPr>
            <a:r>
              <a:rPr lang="en-US" sz="2000" b="1" dirty="0" smtClean="0">
                <a:solidFill>
                  <a:schemeClr val="tx1"/>
                </a:solidFill>
              </a:rPr>
              <a:t>Deploy</a:t>
            </a:r>
          </a:p>
          <a:p>
            <a:pPr algn="l">
              <a:buFont typeface="Arial" pitchFamily="34" charset="0"/>
              <a:buChar char="•"/>
            </a:pPr>
            <a:r>
              <a:rPr lang="en-US" sz="2000" b="1" dirty="0" smtClean="0">
                <a:solidFill>
                  <a:schemeClr val="tx1"/>
                </a:solidFill>
              </a:rPr>
              <a:t>Maintain</a:t>
            </a:r>
            <a:endParaRPr lang="en-US" sz="2000" b="1" dirty="0" smtClean="0">
              <a:solidFill>
                <a:schemeClr val="tx1"/>
              </a:solidFill>
            </a:endParaRPr>
          </a:p>
          <a:p>
            <a:pPr algn="l"/>
            <a:endParaRPr lang="en-US" sz="2000" b="1" i="1" dirty="0" smtClean="0">
              <a:solidFill>
                <a:schemeClr val="tx1"/>
              </a:solidFill>
            </a:endParaRPr>
          </a:p>
          <a:p>
            <a:pPr algn="l">
              <a:buFont typeface="Arial" pitchFamily="34" charset="0"/>
              <a:buChar char="•"/>
            </a:pPr>
            <a:endParaRPr lang="en-US" sz="2400" dirty="0" smtClean="0">
              <a:solidFill>
                <a:schemeClr val="tx1"/>
              </a:solidFill>
            </a:endParaRPr>
          </a:p>
          <a:p>
            <a:pPr algn="l"/>
            <a:endParaRPr lang="en-US" sz="2400" b="1" i="1" dirty="0" smtClean="0">
              <a:solidFill>
                <a:schemeClr val="tx1"/>
              </a:solidFill>
            </a:endParaRPr>
          </a:p>
          <a:p>
            <a:pPr lvl="1" algn="l"/>
            <a:endParaRPr lang="en-US" sz="1800" dirty="0" smtClean="0">
              <a:solidFill>
                <a:schemeClr val="tx1"/>
              </a:solidFill>
            </a:endParaRPr>
          </a:p>
          <a:p>
            <a:pPr algn="l"/>
            <a:endParaRPr lang="en-US" sz="2200" dirty="0" smtClean="0">
              <a:solidFill>
                <a:schemeClr val="tx1"/>
              </a:solidFill>
            </a:endParaRPr>
          </a:p>
          <a:p>
            <a:pPr algn="l"/>
            <a:endParaRPr lang="en-US" sz="2200" dirty="0" smtClean="0">
              <a:solidFill>
                <a:schemeClr val="tx1"/>
              </a:solidFill>
            </a:endParaRPr>
          </a:p>
          <a:p>
            <a:pPr algn="l"/>
            <a:endParaRPr lang="en-US" sz="2200" dirty="0" smtClean="0">
              <a:solidFill>
                <a:schemeClr val="tx1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38400" y="3581400"/>
            <a:ext cx="4343400" cy="30538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57200"/>
            <a:ext cx="7772400" cy="8382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Data Center Security Framework </a:t>
            </a:r>
            <a:r>
              <a:rPr lang="en-US" sz="2400" dirty="0" smtClean="0"/>
              <a:t>(cont)</a:t>
            </a:r>
            <a:endParaRPr lang="en-GB" sz="3600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1447800"/>
            <a:ext cx="8610600" cy="5181600"/>
          </a:xfrm>
        </p:spPr>
        <p:txBody>
          <a:bodyPr>
            <a:normAutofit/>
          </a:bodyPr>
          <a:lstStyle/>
          <a:p>
            <a:pPr algn="l">
              <a:buFont typeface="Arial" pitchFamily="34" charset="0"/>
              <a:buChar char="•"/>
            </a:pPr>
            <a:r>
              <a:rPr lang="en-US" sz="2400" b="1" dirty="0" smtClean="0">
                <a:solidFill>
                  <a:schemeClr val="tx1"/>
                </a:solidFill>
              </a:rPr>
              <a:t>Assessment – </a:t>
            </a:r>
            <a:r>
              <a:rPr lang="en-US" sz="2000" dirty="0" smtClean="0">
                <a:solidFill>
                  <a:schemeClr val="tx1"/>
                </a:solidFill>
              </a:rPr>
              <a:t>The process of auditing, testing, and verifying the system vulnerabilities through risk analysis.</a:t>
            </a:r>
          </a:p>
          <a:p>
            <a:pPr algn="l"/>
            <a:endParaRPr lang="en-US" sz="2400" b="1" dirty="0" smtClean="0">
              <a:solidFill>
                <a:schemeClr val="tx1"/>
              </a:solidFill>
            </a:endParaRPr>
          </a:p>
          <a:p>
            <a:pPr algn="l">
              <a:buFont typeface="Arial" pitchFamily="34" charset="0"/>
              <a:buChar char="•"/>
            </a:pPr>
            <a:r>
              <a:rPr lang="en-US" sz="2400" b="1" dirty="0" smtClean="0">
                <a:solidFill>
                  <a:schemeClr val="tx1"/>
                </a:solidFill>
              </a:rPr>
              <a:t>Design -  </a:t>
            </a:r>
            <a:r>
              <a:rPr lang="en-US" sz="2000" dirty="0" smtClean="0">
                <a:solidFill>
                  <a:schemeClr val="tx1"/>
                </a:solidFill>
              </a:rPr>
              <a:t>The process of applying the security policy and requirement resulting from the assessment process to the security design.</a:t>
            </a:r>
          </a:p>
          <a:p>
            <a:pPr algn="l"/>
            <a:endParaRPr lang="en-US" sz="2400" b="1" dirty="0" smtClean="0">
              <a:solidFill>
                <a:schemeClr val="tx1"/>
              </a:solidFill>
            </a:endParaRPr>
          </a:p>
          <a:p>
            <a:pPr algn="l">
              <a:buFont typeface="Arial" pitchFamily="34" charset="0"/>
              <a:buChar char="•"/>
            </a:pPr>
            <a:r>
              <a:rPr lang="en-US" sz="2400" b="1" dirty="0" smtClean="0">
                <a:solidFill>
                  <a:schemeClr val="tx1"/>
                </a:solidFill>
              </a:rPr>
              <a:t>Deployment -  </a:t>
            </a:r>
            <a:r>
              <a:rPr lang="en-US" sz="2000" dirty="0" smtClean="0">
                <a:solidFill>
                  <a:schemeClr val="tx1"/>
                </a:solidFill>
              </a:rPr>
              <a:t>The process of the implementing the specific security design recommendation into the network architecture. </a:t>
            </a:r>
          </a:p>
          <a:p>
            <a:pPr algn="l"/>
            <a:endParaRPr lang="en-US" sz="2400" b="1" dirty="0" smtClean="0">
              <a:solidFill>
                <a:schemeClr val="tx1"/>
              </a:solidFill>
            </a:endParaRPr>
          </a:p>
          <a:p>
            <a:pPr algn="l">
              <a:buFont typeface="Arial" pitchFamily="34" charset="0"/>
              <a:buChar char="•"/>
            </a:pPr>
            <a:r>
              <a:rPr lang="en-US" sz="2400" b="1" dirty="0" smtClean="0">
                <a:solidFill>
                  <a:schemeClr val="tx1"/>
                </a:solidFill>
              </a:rPr>
              <a:t>Maintenance - </a:t>
            </a:r>
            <a:r>
              <a:rPr lang="en-US" sz="2000" dirty="0" smtClean="0">
                <a:solidFill>
                  <a:schemeClr val="tx1"/>
                </a:solidFill>
              </a:rPr>
              <a:t>The process of keeping the application of security policies consistent through out the network by monitoring that the best practices and recommendations, are in effect.</a:t>
            </a:r>
            <a:endParaRPr lang="en-US" sz="2400" b="1" dirty="0" smtClean="0">
              <a:solidFill>
                <a:schemeClr val="tx1"/>
              </a:solidFill>
            </a:endParaRPr>
          </a:p>
          <a:p>
            <a:pPr algn="l"/>
            <a:endParaRPr lang="en-US" sz="2000" b="1" i="1" dirty="0" smtClean="0">
              <a:solidFill>
                <a:schemeClr val="tx1"/>
              </a:solidFill>
            </a:endParaRPr>
          </a:p>
          <a:p>
            <a:pPr algn="l">
              <a:buFont typeface="Arial" pitchFamily="34" charset="0"/>
              <a:buChar char="•"/>
            </a:pPr>
            <a:endParaRPr lang="en-US" sz="2400" dirty="0" smtClean="0">
              <a:solidFill>
                <a:schemeClr val="tx1"/>
              </a:solidFill>
            </a:endParaRPr>
          </a:p>
          <a:p>
            <a:pPr algn="l"/>
            <a:endParaRPr lang="en-US" sz="2400" b="1" i="1" dirty="0" smtClean="0">
              <a:solidFill>
                <a:schemeClr val="tx1"/>
              </a:solidFill>
            </a:endParaRPr>
          </a:p>
          <a:p>
            <a:pPr lvl="1" algn="l"/>
            <a:endParaRPr lang="en-US" sz="1800" dirty="0" smtClean="0">
              <a:solidFill>
                <a:schemeClr val="tx1"/>
              </a:solidFill>
            </a:endParaRPr>
          </a:p>
          <a:p>
            <a:pPr algn="l"/>
            <a:endParaRPr lang="en-US" sz="2200" dirty="0" smtClean="0">
              <a:solidFill>
                <a:schemeClr val="tx1"/>
              </a:solidFill>
            </a:endParaRPr>
          </a:p>
          <a:p>
            <a:pPr algn="l"/>
            <a:endParaRPr lang="en-US" sz="2200" dirty="0" smtClean="0">
              <a:solidFill>
                <a:schemeClr val="tx1"/>
              </a:solidFill>
            </a:endParaRPr>
          </a:p>
          <a:p>
            <a:pPr algn="l"/>
            <a:endParaRPr lang="en-US" sz="2200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57200"/>
            <a:ext cx="7772400" cy="8382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Data Center Security Framework </a:t>
            </a:r>
            <a:r>
              <a:rPr lang="en-US" sz="2400" dirty="0" smtClean="0"/>
              <a:t>(cont)</a:t>
            </a:r>
            <a:endParaRPr lang="en-GB" sz="3600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1447800"/>
            <a:ext cx="8610600" cy="5181600"/>
          </a:xfrm>
        </p:spPr>
        <p:txBody>
          <a:bodyPr>
            <a:normAutofit/>
          </a:bodyPr>
          <a:lstStyle/>
          <a:p>
            <a:pPr algn="l"/>
            <a:r>
              <a:rPr lang="en-US" sz="2400" b="1" dirty="0" smtClean="0">
                <a:solidFill>
                  <a:schemeClr val="tx1"/>
                </a:solidFill>
              </a:rPr>
              <a:t>Secure Management </a:t>
            </a:r>
            <a:r>
              <a:rPr lang="en-US" sz="2400" b="1" dirty="0" smtClean="0">
                <a:solidFill>
                  <a:schemeClr val="tx1"/>
                </a:solidFill>
              </a:rPr>
              <a:t>Framework: </a:t>
            </a:r>
            <a:r>
              <a:rPr lang="en-US" sz="2400" dirty="0" smtClean="0">
                <a:solidFill>
                  <a:schemeClr val="tx1"/>
                </a:solidFill>
              </a:rPr>
              <a:t>The following steps help you for more securing:</a:t>
            </a:r>
            <a:endParaRPr lang="en-US" sz="2000" dirty="0" smtClean="0">
              <a:solidFill>
                <a:schemeClr val="tx1"/>
              </a:solidFill>
            </a:endParaRPr>
          </a:p>
          <a:p>
            <a:pPr algn="l"/>
            <a:endParaRPr lang="en-US" sz="2400" b="1" dirty="0" smtClean="0">
              <a:solidFill>
                <a:schemeClr val="tx1"/>
              </a:solidFill>
            </a:endParaRPr>
          </a:p>
          <a:p>
            <a:pPr algn="l">
              <a:buFont typeface="Arial" pitchFamily="34" charset="0"/>
              <a:buChar char="•"/>
            </a:pPr>
            <a:r>
              <a:rPr lang="en-US" sz="2400" b="1" dirty="0" smtClean="0">
                <a:solidFill>
                  <a:schemeClr val="tx1"/>
                </a:solidFill>
              </a:rPr>
              <a:t>Isolating the Management infrastructure -</a:t>
            </a:r>
            <a:endParaRPr lang="en-US" sz="2000" dirty="0" smtClean="0">
              <a:solidFill>
                <a:schemeClr val="tx1"/>
              </a:solidFill>
            </a:endParaRPr>
          </a:p>
          <a:p>
            <a:pPr algn="l"/>
            <a:endParaRPr lang="en-US" sz="2400" b="1" dirty="0" smtClean="0">
              <a:solidFill>
                <a:schemeClr val="tx1"/>
              </a:solidFill>
            </a:endParaRPr>
          </a:p>
          <a:p>
            <a:pPr algn="l">
              <a:buFont typeface="Arial" pitchFamily="34" charset="0"/>
              <a:buChar char="•"/>
            </a:pPr>
            <a:r>
              <a:rPr lang="en-US" sz="2400" b="1" dirty="0" smtClean="0">
                <a:solidFill>
                  <a:schemeClr val="tx1"/>
                </a:solidFill>
              </a:rPr>
              <a:t>Encryption of Control Data –</a:t>
            </a:r>
          </a:p>
          <a:p>
            <a:pPr algn="l"/>
            <a:endParaRPr lang="en-US" sz="2400" b="1" dirty="0" smtClean="0">
              <a:solidFill>
                <a:schemeClr val="tx1"/>
              </a:solidFill>
            </a:endParaRPr>
          </a:p>
          <a:p>
            <a:pPr algn="l">
              <a:buFont typeface="Arial" pitchFamily="34" charset="0"/>
              <a:buChar char="•"/>
            </a:pPr>
            <a:r>
              <a:rPr lang="en-US" sz="2400" b="1" dirty="0" smtClean="0">
                <a:solidFill>
                  <a:schemeClr val="tx1"/>
                </a:solidFill>
              </a:rPr>
              <a:t>Strong Authentication for Access Control -</a:t>
            </a:r>
            <a:endParaRPr lang="en-US" sz="2400" b="1" dirty="0" smtClean="0">
              <a:solidFill>
                <a:schemeClr val="tx1"/>
              </a:solidFill>
            </a:endParaRPr>
          </a:p>
          <a:p>
            <a:pPr algn="l"/>
            <a:endParaRPr lang="en-US" sz="2000" b="1" i="1" dirty="0" smtClean="0">
              <a:solidFill>
                <a:schemeClr val="tx1"/>
              </a:solidFill>
            </a:endParaRPr>
          </a:p>
          <a:p>
            <a:pPr algn="l">
              <a:buFont typeface="Arial" pitchFamily="34" charset="0"/>
              <a:buChar char="•"/>
            </a:pPr>
            <a:endParaRPr lang="en-US" sz="2400" dirty="0" smtClean="0">
              <a:solidFill>
                <a:schemeClr val="tx1"/>
              </a:solidFill>
            </a:endParaRPr>
          </a:p>
          <a:p>
            <a:pPr algn="l"/>
            <a:endParaRPr lang="en-US" sz="2400" b="1" i="1" dirty="0" smtClean="0">
              <a:solidFill>
                <a:schemeClr val="tx1"/>
              </a:solidFill>
            </a:endParaRPr>
          </a:p>
          <a:p>
            <a:pPr lvl="1" algn="l"/>
            <a:endParaRPr lang="en-US" sz="1800" dirty="0" smtClean="0">
              <a:solidFill>
                <a:schemeClr val="tx1"/>
              </a:solidFill>
            </a:endParaRPr>
          </a:p>
          <a:p>
            <a:pPr algn="l"/>
            <a:endParaRPr lang="en-US" sz="2200" dirty="0" smtClean="0">
              <a:solidFill>
                <a:schemeClr val="tx1"/>
              </a:solidFill>
            </a:endParaRPr>
          </a:p>
          <a:p>
            <a:pPr algn="l"/>
            <a:endParaRPr lang="en-US" sz="2200" dirty="0" smtClean="0">
              <a:solidFill>
                <a:schemeClr val="tx1"/>
              </a:solidFill>
            </a:endParaRPr>
          </a:p>
          <a:p>
            <a:pPr algn="l"/>
            <a:endParaRPr lang="en-US" sz="2200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57200"/>
            <a:ext cx="7772400" cy="8382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Data Center </a:t>
            </a:r>
            <a:r>
              <a:rPr lang="en-US" sz="3600" dirty="0" smtClean="0"/>
              <a:t>Security </a:t>
            </a:r>
            <a:r>
              <a:rPr lang="en-US" sz="3600" dirty="0" smtClean="0"/>
              <a:t>Overview </a:t>
            </a:r>
            <a:r>
              <a:rPr lang="en-US" sz="2400" dirty="0" smtClean="0"/>
              <a:t>(cont)</a:t>
            </a:r>
            <a:endParaRPr lang="en-GB" sz="2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1447800"/>
            <a:ext cx="8610600" cy="5181600"/>
          </a:xfrm>
        </p:spPr>
        <p:txBody>
          <a:bodyPr>
            <a:normAutofit/>
          </a:bodyPr>
          <a:lstStyle/>
          <a:p>
            <a:pPr algn="l"/>
            <a:r>
              <a:rPr lang="en-US" sz="2200" dirty="0" smtClean="0">
                <a:solidFill>
                  <a:schemeClr val="tx1"/>
                </a:solidFill>
              </a:rPr>
              <a:t>The Need for a Secure Data Center</a:t>
            </a:r>
          </a:p>
          <a:p>
            <a:pPr algn="l"/>
            <a:endParaRPr lang="en-US" sz="2200" dirty="0" smtClean="0">
              <a:solidFill>
                <a:schemeClr val="tx1"/>
              </a:solidFill>
            </a:endParaRPr>
          </a:p>
          <a:p>
            <a:pPr algn="l"/>
            <a:r>
              <a:rPr lang="en-US" sz="2200" dirty="0" smtClean="0">
                <a:solidFill>
                  <a:schemeClr val="tx1"/>
                </a:solidFill>
              </a:rPr>
              <a:t>Applications become more complex, there are more chances for inconsistent installations.</a:t>
            </a:r>
          </a:p>
          <a:p>
            <a:pPr algn="l"/>
            <a:endParaRPr lang="en-US" sz="2200" dirty="0" smtClean="0">
              <a:solidFill>
                <a:schemeClr val="tx1"/>
              </a:solidFill>
            </a:endParaRPr>
          </a:p>
          <a:p>
            <a:pPr algn="l"/>
            <a:r>
              <a:rPr lang="en-US" sz="2200" dirty="0" smtClean="0">
                <a:solidFill>
                  <a:schemeClr val="tx1"/>
                </a:solidFill>
              </a:rPr>
              <a:t>Hackers use the openness of the internet to communicate and develop automated tools the facilitate the identification and exploitation of those vulnerabilities.</a:t>
            </a:r>
          </a:p>
          <a:p>
            <a:pPr algn="l"/>
            <a:endParaRPr lang="en-US" sz="2200" dirty="0" smtClean="0">
              <a:solidFill>
                <a:schemeClr val="tx1"/>
              </a:solidFill>
            </a:endParaRPr>
          </a:p>
          <a:p>
            <a:pPr algn="l"/>
            <a:r>
              <a:rPr lang="en-US" sz="2200" dirty="0" smtClean="0">
                <a:solidFill>
                  <a:schemeClr val="tx1"/>
                </a:solidFill>
              </a:rPr>
              <a:t>Many attacks tools are widely  available on the internet and are designed to execute highly sophisticated attacks using simple user interfaces.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57200"/>
            <a:ext cx="7772400" cy="8382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Vulnerabilities &amp; Common Attack</a:t>
            </a:r>
            <a:endParaRPr lang="en-GB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1295400"/>
            <a:ext cx="8610600" cy="5410200"/>
          </a:xfrm>
        </p:spPr>
        <p:txBody>
          <a:bodyPr>
            <a:normAutofit lnSpcReduction="10000"/>
          </a:bodyPr>
          <a:lstStyle/>
          <a:p>
            <a:pPr algn="l"/>
            <a:r>
              <a:rPr lang="en-US" sz="2200" dirty="0" smtClean="0">
                <a:solidFill>
                  <a:schemeClr val="tx1"/>
                </a:solidFill>
              </a:rPr>
              <a:t>The following terms are important to define in the context of security in data centers:</a:t>
            </a:r>
          </a:p>
          <a:p>
            <a:pPr algn="l"/>
            <a:r>
              <a:rPr lang="en-US" sz="2200" b="1" dirty="0" smtClean="0">
                <a:solidFill>
                  <a:schemeClr val="tx1"/>
                </a:solidFill>
              </a:rPr>
              <a:t>Threat</a:t>
            </a:r>
            <a:r>
              <a:rPr lang="en-US" sz="2200" dirty="0" smtClean="0">
                <a:solidFill>
                  <a:schemeClr val="tx1"/>
                </a:solidFill>
              </a:rPr>
              <a:t> – An event that poses some harm to the data center or its resources </a:t>
            </a:r>
          </a:p>
          <a:p>
            <a:pPr algn="l"/>
            <a:r>
              <a:rPr lang="en-US" sz="2200" b="1" dirty="0" smtClean="0">
                <a:solidFill>
                  <a:schemeClr val="tx1"/>
                </a:solidFill>
              </a:rPr>
              <a:t>Vulnerability</a:t>
            </a:r>
            <a:r>
              <a:rPr lang="en-US" sz="2200" dirty="0" smtClean="0">
                <a:solidFill>
                  <a:schemeClr val="tx1"/>
                </a:solidFill>
              </a:rPr>
              <a:t> – A deficiency on a system or resources whose exploitation leads to the materialization of the threats</a:t>
            </a:r>
          </a:p>
          <a:p>
            <a:pPr algn="l"/>
            <a:r>
              <a:rPr lang="en-US" sz="2200" b="1" dirty="0" smtClean="0">
                <a:solidFill>
                  <a:schemeClr val="tx1"/>
                </a:solidFill>
              </a:rPr>
              <a:t>Attack</a:t>
            </a:r>
            <a:r>
              <a:rPr lang="en-US" sz="2200" dirty="0" smtClean="0">
                <a:solidFill>
                  <a:schemeClr val="tx1"/>
                </a:solidFill>
              </a:rPr>
              <a:t> – the actual exploitation of a vulnerability to make threat reality. </a:t>
            </a:r>
          </a:p>
          <a:p>
            <a:pPr algn="l"/>
            <a:r>
              <a:rPr lang="en-US" sz="2200" dirty="0" smtClean="0">
                <a:solidFill>
                  <a:schemeClr val="tx1"/>
                </a:solidFill>
              </a:rPr>
              <a:t>-----</a:t>
            </a:r>
          </a:p>
          <a:p>
            <a:pPr algn="l"/>
            <a:r>
              <a:rPr lang="en-US" sz="2200" b="1" i="1" dirty="0" smtClean="0">
                <a:solidFill>
                  <a:schemeClr val="tx1"/>
                </a:solidFill>
              </a:rPr>
              <a:t>Threats</a:t>
            </a:r>
          </a:p>
          <a:p>
            <a:pPr algn="l"/>
            <a:r>
              <a:rPr lang="en-US" sz="2200" dirty="0" smtClean="0">
                <a:solidFill>
                  <a:schemeClr val="tx1"/>
                </a:solidFill>
              </a:rPr>
              <a:t>The following are some of the most common threats to Data Center:</a:t>
            </a:r>
          </a:p>
          <a:p>
            <a:pPr algn="l">
              <a:buFont typeface="Arial" pitchFamily="34" charset="0"/>
              <a:buChar char="•"/>
            </a:pPr>
            <a:r>
              <a:rPr lang="en-US" sz="2200" dirty="0" err="1" smtClean="0">
                <a:solidFill>
                  <a:schemeClr val="tx1"/>
                </a:solidFill>
              </a:rPr>
              <a:t>DoS</a:t>
            </a:r>
            <a:r>
              <a:rPr lang="en-US" sz="2200" dirty="0" smtClean="0">
                <a:solidFill>
                  <a:schemeClr val="tx1"/>
                </a:solidFill>
              </a:rPr>
              <a:t>.</a:t>
            </a:r>
          </a:p>
          <a:p>
            <a:pPr algn="l">
              <a:buFont typeface="Arial" pitchFamily="34" charset="0"/>
              <a:buChar char="•"/>
            </a:pPr>
            <a:r>
              <a:rPr lang="en-US" sz="2200" dirty="0" smtClean="0">
                <a:solidFill>
                  <a:schemeClr val="tx1"/>
                </a:solidFill>
              </a:rPr>
              <a:t>Breach of Confidential Information.</a:t>
            </a:r>
          </a:p>
          <a:p>
            <a:pPr algn="l">
              <a:buFont typeface="Arial" pitchFamily="34" charset="0"/>
              <a:buChar char="•"/>
            </a:pPr>
            <a:r>
              <a:rPr lang="en-US" sz="2200" dirty="0" smtClean="0">
                <a:solidFill>
                  <a:schemeClr val="tx1"/>
                </a:solidFill>
              </a:rPr>
              <a:t>Data theft or alteration.</a:t>
            </a:r>
          </a:p>
          <a:p>
            <a:pPr algn="l">
              <a:buFont typeface="Arial" pitchFamily="34" charset="0"/>
              <a:buChar char="•"/>
            </a:pPr>
            <a:r>
              <a:rPr lang="en-US" sz="2200" dirty="0" smtClean="0">
                <a:solidFill>
                  <a:schemeClr val="tx1"/>
                </a:solidFill>
              </a:rPr>
              <a:t>Unauthorized use of Compute resources.</a:t>
            </a:r>
          </a:p>
          <a:p>
            <a:pPr algn="l">
              <a:buFont typeface="Arial" pitchFamily="34" charset="0"/>
              <a:buChar char="•"/>
            </a:pPr>
            <a:r>
              <a:rPr lang="en-US" sz="2200" dirty="0" smtClean="0">
                <a:solidFill>
                  <a:schemeClr val="tx1"/>
                </a:solidFill>
              </a:rPr>
              <a:t>Identify theft.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57200"/>
            <a:ext cx="7772400" cy="8382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Vulnerabilities &amp; Common </a:t>
            </a:r>
            <a:r>
              <a:rPr lang="en-US" sz="3600" dirty="0" smtClean="0"/>
              <a:t>Attack </a:t>
            </a:r>
            <a:r>
              <a:rPr lang="en-US" sz="2400" dirty="0" smtClean="0"/>
              <a:t>(cont)</a:t>
            </a:r>
            <a:endParaRPr lang="en-GB" sz="2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1447800"/>
            <a:ext cx="8610600" cy="5181600"/>
          </a:xfrm>
        </p:spPr>
        <p:txBody>
          <a:bodyPr>
            <a:normAutofit/>
          </a:bodyPr>
          <a:lstStyle/>
          <a:p>
            <a:pPr algn="l"/>
            <a:r>
              <a:rPr lang="en-US" sz="2200" b="1" dirty="0" smtClean="0">
                <a:solidFill>
                  <a:schemeClr val="tx1"/>
                </a:solidFill>
              </a:rPr>
              <a:t>Vulnerabilities</a:t>
            </a:r>
            <a:r>
              <a:rPr lang="en-US" sz="2200" dirty="0" smtClean="0">
                <a:solidFill>
                  <a:schemeClr val="tx1"/>
                </a:solidFill>
              </a:rPr>
              <a:t> – Most of  Vulnerabilities found today originated in at least one of the following areas:</a:t>
            </a:r>
          </a:p>
          <a:p>
            <a:pPr algn="l">
              <a:buFont typeface="Arial" pitchFamily="34" charset="0"/>
              <a:buChar char="•"/>
            </a:pPr>
            <a:r>
              <a:rPr lang="en-US" sz="2200" b="1" i="1" dirty="0" smtClean="0">
                <a:solidFill>
                  <a:schemeClr val="tx1"/>
                </a:solidFill>
              </a:rPr>
              <a:t>Implementation</a:t>
            </a:r>
            <a:r>
              <a:rPr lang="en-US" sz="2200" dirty="0" smtClean="0">
                <a:solidFill>
                  <a:schemeClr val="tx1"/>
                </a:solidFill>
              </a:rPr>
              <a:t> – Software and protocols flows, incorrect or faulty software design, incomplete testing, etc.</a:t>
            </a:r>
          </a:p>
          <a:p>
            <a:pPr algn="l">
              <a:buFont typeface="Arial" pitchFamily="34" charset="0"/>
              <a:buChar char="•"/>
            </a:pPr>
            <a:r>
              <a:rPr lang="en-US" sz="2200" b="1" i="1" dirty="0" smtClean="0">
                <a:solidFill>
                  <a:schemeClr val="tx1"/>
                </a:solidFill>
              </a:rPr>
              <a:t>Configuration</a:t>
            </a:r>
            <a:r>
              <a:rPr lang="en-US" sz="2200" dirty="0" smtClean="0">
                <a:solidFill>
                  <a:schemeClr val="tx1"/>
                </a:solidFill>
              </a:rPr>
              <a:t> -  Elements not properly configured, use of default, and so on.</a:t>
            </a:r>
          </a:p>
          <a:p>
            <a:pPr algn="l">
              <a:buFont typeface="Arial" pitchFamily="34" charset="0"/>
              <a:buChar char="•"/>
            </a:pPr>
            <a:r>
              <a:rPr lang="en-US" sz="2200" b="1" i="1" dirty="0" smtClean="0">
                <a:solidFill>
                  <a:schemeClr val="tx1"/>
                </a:solidFill>
              </a:rPr>
              <a:t>Design</a:t>
            </a:r>
            <a:r>
              <a:rPr lang="en-US" sz="2200" dirty="0" smtClean="0">
                <a:solidFill>
                  <a:schemeClr val="tx1"/>
                </a:solidFill>
              </a:rPr>
              <a:t> – ineffective or inadequate security design, lack of or inappropriate implementation of redundancy mechanisms, etc.</a:t>
            </a:r>
          </a:p>
          <a:p>
            <a:pPr algn="l"/>
            <a:endParaRPr lang="en-US" sz="2200" dirty="0" smtClean="0">
              <a:solidFill>
                <a:schemeClr val="tx1"/>
              </a:solidFill>
            </a:endParaRPr>
          </a:p>
          <a:p>
            <a:pPr algn="l"/>
            <a:r>
              <a:rPr lang="en-US" sz="2200" b="1" dirty="0" smtClean="0">
                <a:solidFill>
                  <a:schemeClr val="tx1"/>
                </a:solidFill>
              </a:rPr>
              <a:t>common source Problems:</a:t>
            </a:r>
          </a:p>
          <a:p>
            <a:pPr algn="l">
              <a:buFont typeface="Arial" pitchFamily="34" charset="0"/>
              <a:buChar char="•"/>
            </a:pPr>
            <a:r>
              <a:rPr lang="en-US" sz="2200" dirty="0" smtClean="0">
                <a:solidFill>
                  <a:schemeClr val="tx1"/>
                </a:solidFill>
              </a:rPr>
              <a:t>Exploitation of Out-of-Date software.</a:t>
            </a:r>
          </a:p>
          <a:p>
            <a:pPr algn="l">
              <a:buFont typeface="Arial" pitchFamily="34" charset="0"/>
              <a:buChar char="•"/>
            </a:pPr>
            <a:r>
              <a:rPr lang="en-US" sz="2200" dirty="0" smtClean="0">
                <a:solidFill>
                  <a:schemeClr val="tx1"/>
                </a:solidFill>
              </a:rPr>
              <a:t>Exploitation of software default.</a:t>
            </a:r>
          </a:p>
          <a:p>
            <a:pPr algn="l"/>
            <a:endParaRPr lang="en-US" sz="2200" dirty="0" smtClean="0">
              <a:solidFill>
                <a:schemeClr val="tx1"/>
              </a:solidFill>
            </a:endParaRPr>
          </a:p>
          <a:p>
            <a:pPr algn="l"/>
            <a:endParaRPr lang="en-US" sz="2200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57200"/>
            <a:ext cx="7772400" cy="8382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Vulnerabilities &amp; Common </a:t>
            </a:r>
            <a:r>
              <a:rPr lang="en-US" sz="3600" dirty="0" smtClean="0"/>
              <a:t>Attack </a:t>
            </a:r>
            <a:r>
              <a:rPr lang="en-US" sz="2400" dirty="0" smtClean="0"/>
              <a:t>(cont)</a:t>
            </a:r>
            <a:endParaRPr lang="en-GB" sz="2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1447800"/>
            <a:ext cx="8610600" cy="5181600"/>
          </a:xfrm>
        </p:spPr>
        <p:txBody>
          <a:bodyPr>
            <a:normAutofit lnSpcReduction="10000"/>
          </a:bodyPr>
          <a:lstStyle/>
          <a:p>
            <a:pPr algn="l"/>
            <a:r>
              <a:rPr lang="en-US" sz="2200" b="1" dirty="0" smtClean="0">
                <a:solidFill>
                  <a:schemeClr val="tx1"/>
                </a:solidFill>
              </a:rPr>
              <a:t>Common attacks</a:t>
            </a:r>
            <a:r>
              <a:rPr lang="en-US" sz="2200" dirty="0" smtClean="0">
                <a:solidFill>
                  <a:schemeClr val="tx1"/>
                </a:solidFill>
              </a:rPr>
              <a:t> – After talking about Threats and Vulnerabilities, we will discuss how they are exploited by the most frequent attacks. </a:t>
            </a:r>
          </a:p>
          <a:p>
            <a:pPr algn="l">
              <a:buFont typeface="Arial" pitchFamily="34" charset="0"/>
              <a:buChar char="•"/>
            </a:pPr>
            <a:r>
              <a:rPr lang="en-US" sz="2200" b="1" i="1" dirty="0" smtClean="0">
                <a:solidFill>
                  <a:schemeClr val="tx1"/>
                </a:solidFill>
              </a:rPr>
              <a:t>Scanning or Probing</a:t>
            </a:r>
            <a:r>
              <a:rPr lang="en-US" sz="2200" dirty="0" smtClean="0">
                <a:solidFill>
                  <a:schemeClr val="tx1"/>
                </a:solidFill>
              </a:rPr>
              <a:t> – this activity precedes an attack to gain access by discovering information about system or network.</a:t>
            </a:r>
          </a:p>
          <a:p>
            <a:pPr algn="l"/>
            <a:r>
              <a:rPr lang="en-US" sz="2200" dirty="0" smtClean="0">
                <a:solidFill>
                  <a:schemeClr val="tx1"/>
                </a:solidFill>
              </a:rPr>
              <a:t>- The term of probe refers to an individual attempts, whereas a scan consists of a large number of probes by an automated tool.</a:t>
            </a:r>
          </a:p>
          <a:p>
            <a:pPr algn="l">
              <a:buFont typeface="Arial" pitchFamily="34" charset="0"/>
              <a:buChar char="•"/>
            </a:pPr>
            <a:r>
              <a:rPr lang="en-US" sz="2200" b="1" i="1" dirty="0" err="1" smtClean="0">
                <a:solidFill>
                  <a:schemeClr val="tx1"/>
                </a:solidFill>
              </a:rPr>
              <a:t>DoS</a:t>
            </a:r>
            <a:r>
              <a:rPr lang="en-US" sz="2200" dirty="0" smtClean="0">
                <a:solidFill>
                  <a:schemeClr val="tx1"/>
                </a:solidFill>
              </a:rPr>
              <a:t>-  the goal of </a:t>
            </a:r>
            <a:r>
              <a:rPr lang="en-US" sz="2200" dirty="0" err="1" smtClean="0">
                <a:solidFill>
                  <a:schemeClr val="tx1"/>
                </a:solidFill>
              </a:rPr>
              <a:t>DoS</a:t>
            </a:r>
            <a:r>
              <a:rPr lang="en-US" sz="2200" dirty="0" smtClean="0">
                <a:solidFill>
                  <a:schemeClr val="tx1"/>
                </a:solidFill>
              </a:rPr>
              <a:t> attack is to degrade service to the point that legitimate users are unable to conduct their regular activities.</a:t>
            </a:r>
          </a:p>
          <a:p>
            <a:pPr algn="l"/>
            <a:r>
              <a:rPr lang="en-US" sz="2200" b="1" i="1" dirty="0" smtClean="0">
                <a:solidFill>
                  <a:schemeClr val="tx1"/>
                </a:solidFill>
              </a:rPr>
              <a:t>- </a:t>
            </a:r>
            <a:r>
              <a:rPr lang="en-US" sz="2200" b="1" i="1" dirty="0" smtClean="0">
                <a:solidFill>
                  <a:srgbClr val="FF0000"/>
                </a:solidFill>
              </a:rPr>
              <a:t>Ex: </a:t>
            </a:r>
            <a:r>
              <a:rPr lang="en-US" sz="2200" dirty="0" smtClean="0">
                <a:solidFill>
                  <a:schemeClr val="tx1"/>
                </a:solidFill>
              </a:rPr>
              <a:t>SYN flood ( TCP ) , Smurf  attack(ICMP), Ping of Death (ICMP).</a:t>
            </a:r>
          </a:p>
          <a:p>
            <a:pPr algn="l">
              <a:buFont typeface="Arial" pitchFamily="34" charset="0"/>
              <a:buChar char="•"/>
            </a:pPr>
            <a:r>
              <a:rPr lang="en-US" sz="2200" b="1" i="1" dirty="0" err="1" smtClean="0">
                <a:solidFill>
                  <a:schemeClr val="tx1"/>
                </a:solidFill>
              </a:rPr>
              <a:t>DDoS</a:t>
            </a:r>
            <a:r>
              <a:rPr lang="en-US" sz="2200" dirty="0" smtClean="0">
                <a:solidFill>
                  <a:schemeClr val="tx1"/>
                </a:solidFill>
              </a:rPr>
              <a:t> – Distributed denial of service attacks are a particular case of </a:t>
            </a:r>
            <a:r>
              <a:rPr lang="en-US" sz="2200" dirty="0" err="1" smtClean="0">
                <a:solidFill>
                  <a:schemeClr val="tx1"/>
                </a:solidFill>
              </a:rPr>
              <a:t>DoS</a:t>
            </a:r>
            <a:r>
              <a:rPr lang="en-US" sz="2200" dirty="0" smtClean="0">
                <a:solidFill>
                  <a:schemeClr val="tx1"/>
                </a:solidFill>
              </a:rPr>
              <a:t> attacks where a large number of systems are compromised</a:t>
            </a:r>
          </a:p>
          <a:p>
            <a:pPr algn="l">
              <a:buFontTx/>
              <a:buChar char="-"/>
            </a:pPr>
            <a:r>
              <a:rPr lang="en-US" sz="2200" b="1" dirty="0" smtClean="0">
                <a:solidFill>
                  <a:srgbClr val="FF0000"/>
                </a:solidFill>
              </a:rPr>
              <a:t>Ex-Tools:</a:t>
            </a:r>
            <a:r>
              <a:rPr lang="en-US" sz="2200" b="1" dirty="0" smtClean="0">
                <a:solidFill>
                  <a:schemeClr val="tx1"/>
                </a:solidFill>
              </a:rPr>
              <a:t> </a:t>
            </a:r>
            <a:r>
              <a:rPr lang="en-US" sz="2200" dirty="0" err="1" smtClean="0">
                <a:solidFill>
                  <a:schemeClr val="tx1"/>
                </a:solidFill>
              </a:rPr>
              <a:t>Trinoo</a:t>
            </a:r>
            <a:r>
              <a:rPr lang="en-US" sz="2200" dirty="0" smtClean="0">
                <a:solidFill>
                  <a:schemeClr val="tx1"/>
                </a:solidFill>
              </a:rPr>
              <a:t>, Tribe Flood Network (TFN), </a:t>
            </a:r>
            <a:r>
              <a:rPr lang="en-US" sz="2200" dirty="0" err="1" smtClean="0">
                <a:solidFill>
                  <a:schemeClr val="tx1"/>
                </a:solidFill>
              </a:rPr>
              <a:t>Stacheldraht</a:t>
            </a:r>
            <a:r>
              <a:rPr lang="en-US" sz="2200" dirty="0" smtClean="0">
                <a:solidFill>
                  <a:schemeClr val="tx1"/>
                </a:solidFill>
              </a:rPr>
              <a:t>.</a:t>
            </a:r>
          </a:p>
          <a:p>
            <a:pPr algn="l"/>
            <a:endParaRPr lang="en-US" sz="2200" dirty="0" smtClean="0">
              <a:solidFill>
                <a:schemeClr val="tx1"/>
              </a:solidFill>
            </a:endParaRPr>
          </a:p>
          <a:p>
            <a:pPr algn="l"/>
            <a:r>
              <a:rPr lang="en-US" sz="2200" dirty="0" smtClean="0">
                <a:solidFill>
                  <a:schemeClr val="tx1"/>
                </a:solidFill>
              </a:rPr>
              <a:t>Similarly to Dos attacks  in Data Centers, </a:t>
            </a:r>
            <a:r>
              <a:rPr lang="en-US" sz="2200" dirty="0" err="1" smtClean="0">
                <a:solidFill>
                  <a:schemeClr val="tx1"/>
                </a:solidFill>
              </a:rPr>
              <a:t>DDoS</a:t>
            </a:r>
            <a:r>
              <a:rPr lang="en-US" sz="2200" dirty="0" smtClean="0">
                <a:solidFill>
                  <a:schemeClr val="tx1"/>
                </a:solidFill>
              </a:rPr>
              <a:t>  attacks target servers rather than the network infrastructure.</a:t>
            </a:r>
          </a:p>
          <a:p>
            <a:pPr algn="l"/>
            <a:endParaRPr lang="en-US" sz="2200" dirty="0" smtClean="0">
              <a:solidFill>
                <a:schemeClr val="tx1"/>
              </a:solidFill>
            </a:endParaRPr>
          </a:p>
          <a:p>
            <a:pPr algn="l"/>
            <a:endParaRPr lang="en-US" sz="2200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57200"/>
            <a:ext cx="7772400" cy="8382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Vulnerabilities &amp; Common Attack </a:t>
            </a:r>
            <a:r>
              <a:rPr lang="en-US" sz="2400" dirty="0" smtClean="0"/>
              <a:t>(cont)</a:t>
            </a:r>
            <a:endParaRPr lang="en-GB" sz="2400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1447800"/>
            <a:ext cx="8610600" cy="5181600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en-US" sz="2200" b="1" dirty="0" smtClean="0">
                <a:solidFill>
                  <a:schemeClr val="tx1"/>
                </a:solidFill>
              </a:rPr>
              <a:t>Common attacks</a:t>
            </a:r>
            <a:r>
              <a:rPr lang="en-US" sz="2200" dirty="0" smtClean="0">
                <a:solidFill>
                  <a:schemeClr val="tx1"/>
                </a:solidFill>
              </a:rPr>
              <a:t> – </a:t>
            </a:r>
            <a:r>
              <a:rPr lang="en-US" sz="2200" dirty="0" smtClean="0">
                <a:solidFill>
                  <a:schemeClr val="tx1"/>
                </a:solidFill>
              </a:rPr>
              <a:t>( </a:t>
            </a:r>
            <a:r>
              <a:rPr lang="en-US" sz="2200" dirty="0" smtClean="0">
                <a:solidFill>
                  <a:srgbClr val="FF0000"/>
                </a:solidFill>
              </a:rPr>
              <a:t>Continued…</a:t>
            </a:r>
            <a:r>
              <a:rPr lang="en-US" sz="2200" dirty="0" smtClean="0">
                <a:solidFill>
                  <a:schemeClr val="tx1"/>
                </a:solidFill>
              </a:rPr>
              <a:t>) </a:t>
            </a:r>
          </a:p>
          <a:p>
            <a:pPr algn="l"/>
            <a:endParaRPr lang="en-US" sz="2200" dirty="0" smtClean="0">
              <a:solidFill>
                <a:schemeClr val="tx1"/>
              </a:solidFill>
            </a:endParaRPr>
          </a:p>
          <a:p>
            <a:pPr algn="l">
              <a:buFont typeface="Arial" pitchFamily="34" charset="0"/>
              <a:buChar char="•"/>
            </a:pPr>
            <a:r>
              <a:rPr lang="en-US" sz="2200" b="1" i="1" dirty="0" smtClean="0">
                <a:solidFill>
                  <a:schemeClr val="tx1"/>
                </a:solidFill>
              </a:rPr>
              <a:t>Unauthorized  </a:t>
            </a:r>
            <a:r>
              <a:rPr lang="en-US" sz="2200" b="1" i="1" dirty="0" smtClean="0">
                <a:solidFill>
                  <a:schemeClr val="tx1"/>
                </a:solidFill>
              </a:rPr>
              <a:t>access</a:t>
            </a:r>
            <a:r>
              <a:rPr lang="en-US" sz="2200" dirty="0" smtClean="0">
                <a:solidFill>
                  <a:schemeClr val="tx1"/>
                </a:solidFill>
              </a:rPr>
              <a:t>– consists of gaining access to restricted resources by using a valid account or a backdoor. </a:t>
            </a:r>
          </a:p>
          <a:p>
            <a:pPr algn="l"/>
            <a:r>
              <a:rPr lang="en-US" sz="2200" b="1" dirty="0" smtClean="0">
                <a:solidFill>
                  <a:schemeClr val="tx1"/>
                </a:solidFill>
              </a:rPr>
              <a:t>- </a:t>
            </a:r>
            <a:r>
              <a:rPr lang="en-US" sz="2200" b="1" dirty="0" smtClean="0">
                <a:solidFill>
                  <a:srgbClr val="FF0000"/>
                </a:solidFill>
              </a:rPr>
              <a:t>Ex: </a:t>
            </a:r>
            <a:r>
              <a:rPr lang="en-US" sz="2200" dirty="0" smtClean="0">
                <a:solidFill>
                  <a:schemeClr val="tx1"/>
                </a:solidFill>
              </a:rPr>
              <a:t>network intrusion( external intruder gain access to internal network resources), Backdoors, IP Spoofing.</a:t>
            </a:r>
          </a:p>
          <a:p>
            <a:pPr algn="l">
              <a:buFont typeface="Arial" pitchFamily="34" charset="0"/>
              <a:buChar char="•"/>
            </a:pPr>
            <a:r>
              <a:rPr lang="en-US" sz="2200" b="1" i="1" dirty="0" smtClean="0">
                <a:solidFill>
                  <a:schemeClr val="tx1"/>
                </a:solidFill>
              </a:rPr>
              <a:t>Eavesdropping </a:t>
            </a:r>
            <a:r>
              <a:rPr lang="en-US" sz="2200" dirty="0" smtClean="0">
                <a:solidFill>
                  <a:schemeClr val="tx1"/>
                </a:solidFill>
              </a:rPr>
              <a:t>-  is the unauthorized interception of information that travels on the network, this information might contain confidential data such as username and password. Another example is packet capturing.</a:t>
            </a:r>
          </a:p>
          <a:p>
            <a:pPr algn="l">
              <a:buFont typeface="Arial" pitchFamily="34" charset="0"/>
              <a:buChar char="•"/>
            </a:pPr>
            <a:r>
              <a:rPr lang="en-US" sz="2200" b="1" i="1" dirty="0" smtClean="0">
                <a:solidFill>
                  <a:schemeClr val="tx1"/>
                </a:solidFill>
              </a:rPr>
              <a:t>Viruses &amp; Worms</a:t>
            </a:r>
            <a:r>
              <a:rPr lang="en-US" sz="2200" dirty="0" smtClean="0">
                <a:solidFill>
                  <a:schemeClr val="tx1"/>
                </a:solidFill>
              </a:rPr>
              <a:t> –  both cases of malicious code, hidden in the system until the damage is discovered. </a:t>
            </a:r>
          </a:p>
          <a:p>
            <a:pPr algn="l"/>
            <a:r>
              <a:rPr lang="en-US" sz="2200" dirty="0" smtClean="0">
                <a:solidFill>
                  <a:schemeClr val="tx1"/>
                </a:solidFill>
              </a:rPr>
              <a:t>The difference between viruses and worms is the way they auto-replicate, Worms are also self-replicating programs that propagate without any human intervention.</a:t>
            </a:r>
          </a:p>
          <a:p>
            <a:pPr algn="l"/>
            <a:r>
              <a:rPr lang="en-US" sz="2200" dirty="0" smtClean="0">
                <a:solidFill>
                  <a:schemeClr val="tx1"/>
                </a:solidFill>
              </a:rPr>
              <a:t>Viruses are also self-replicating programs but need kind of action.</a:t>
            </a:r>
          </a:p>
          <a:p>
            <a:pPr algn="l"/>
            <a:r>
              <a:rPr lang="en-US" sz="2200" b="1" dirty="0" smtClean="0">
                <a:solidFill>
                  <a:schemeClr val="tx1"/>
                </a:solidFill>
              </a:rPr>
              <a:t>- </a:t>
            </a:r>
            <a:r>
              <a:rPr lang="en-US" sz="2200" b="1" dirty="0" smtClean="0">
                <a:solidFill>
                  <a:srgbClr val="FF0000"/>
                </a:solidFill>
              </a:rPr>
              <a:t>Ex: </a:t>
            </a:r>
            <a:r>
              <a:rPr lang="en-US" sz="2200" dirty="0" err="1" smtClean="0">
                <a:solidFill>
                  <a:schemeClr val="tx1"/>
                </a:solidFill>
              </a:rPr>
              <a:t>CodeRed</a:t>
            </a:r>
            <a:r>
              <a:rPr lang="en-US" sz="2200" dirty="0" smtClean="0">
                <a:solidFill>
                  <a:schemeClr val="tx1"/>
                </a:solidFill>
              </a:rPr>
              <a:t>, </a:t>
            </a:r>
            <a:r>
              <a:rPr lang="en-US" sz="2200" dirty="0" err="1" smtClean="0">
                <a:solidFill>
                  <a:schemeClr val="tx1"/>
                </a:solidFill>
              </a:rPr>
              <a:t>Nidma</a:t>
            </a:r>
            <a:r>
              <a:rPr lang="en-US" sz="2200" dirty="0" smtClean="0">
                <a:solidFill>
                  <a:schemeClr val="tx1"/>
                </a:solidFill>
              </a:rPr>
              <a:t>, SQL Slammer (are Examples to worms).</a:t>
            </a:r>
          </a:p>
          <a:p>
            <a:pPr algn="l"/>
            <a:endParaRPr lang="en-US" sz="2200" dirty="0" smtClean="0">
              <a:solidFill>
                <a:schemeClr val="tx1"/>
              </a:solidFill>
            </a:endParaRPr>
          </a:p>
          <a:p>
            <a:pPr algn="l"/>
            <a:endParaRPr lang="en-US" sz="2200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57200"/>
            <a:ext cx="7772400" cy="8382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Vulnerabilities &amp; Common Attack </a:t>
            </a:r>
            <a:r>
              <a:rPr lang="en-US" sz="2400" dirty="0" smtClean="0"/>
              <a:t>(cont)</a:t>
            </a:r>
            <a:endParaRPr lang="en-GB" sz="2400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1447800"/>
            <a:ext cx="8610600" cy="5181600"/>
          </a:xfrm>
        </p:spPr>
        <p:txBody>
          <a:bodyPr>
            <a:normAutofit/>
          </a:bodyPr>
          <a:lstStyle/>
          <a:p>
            <a:pPr algn="l"/>
            <a:r>
              <a:rPr lang="en-US" sz="2200" b="1" dirty="0" smtClean="0">
                <a:solidFill>
                  <a:schemeClr val="tx1"/>
                </a:solidFill>
              </a:rPr>
              <a:t>Common attacks</a:t>
            </a:r>
            <a:r>
              <a:rPr lang="en-US" sz="2200" dirty="0" smtClean="0">
                <a:solidFill>
                  <a:schemeClr val="tx1"/>
                </a:solidFill>
              </a:rPr>
              <a:t> – </a:t>
            </a:r>
            <a:r>
              <a:rPr lang="en-US" sz="2200" dirty="0" smtClean="0">
                <a:solidFill>
                  <a:schemeClr val="tx1"/>
                </a:solidFill>
              </a:rPr>
              <a:t>( </a:t>
            </a:r>
            <a:r>
              <a:rPr lang="en-US" sz="2200" dirty="0" smtClean="0">
                <a:solidFill>
                  <a:srgbClr val="FF0000"/>
                </a:solidFill>
              </a:rPr>
              <a:t>Continued…</a:t>
            </a:r>
            <a:r>
              <a:rPr lang="en-US" sz="2200" dirty="0" smtClean="0">
                <a:solidFill>
                  <a:schemeClr val="tx1"/>
                </a:solidFill>
              </a:rPr>
              <a:t>) </a:t>
            </a:r>
            <a:endParaRPr lang="en-US" sz="2200" dirty="0" smtClean="0">
              <a:solidFill>
                <a:schemeClr val="tx1"/>
              </a:solidFill>
            </a:endParaRPr>
          </a:p>
          <a:p>
            <a:pPr algn="l">
              <a:buFont typeface="Arial" pitchFamily="34" charset="0"/>
              <a:buChar char="•"/>
            </a:pPr>
            <a:r>
              <a:rPr lang="en-US" sz="2200" b="1" i="1" dirty="0" smtClean="0">
                <a:solidFill>
                  <a:schemeClr val="tx1"/>
                </a:solidFill>
              </a:rPr>
              <a:t>Internet infrastructure attack</a:t>
            </a:r>
            <a:r>
              <a:rPr lang="en-US" sz="2200" dirty="0" smtClean="0">
                <a:solidFill>
                  <a:schemeClr val="tx1"/>
                </a:solidFill>
              </a:rPr>
              <a:t>– target to internet infrastructure rather than individual systems or networks. </a:t>
            </a:r>
          </a:p>
          <a:p>
            <a:pPr algn="l">
              <a:buFontTx/>
              <a:buChar char="-"/>
            </a:pPr>
            <a:r>
              <a:rPr lang="en-US" sz="2200" b="1" dirty="0" smtClean="0">
                <a:solidFill>
                  <a:srgbClr val="FF0000"/>
                </a:solidFill>
              </a:rPr>
              <a:t>Ex: </a:t>
            </a:r>
            <a:r>
              <a:rPr lang="en-US" sz="2200" dirty="0" smtClean="0">
                <a:solidFill>
                  <a:schemeClr val="tx1"/>
                </a:solidFill>
              </a:rPr>
              <a:t>DNS attacks, Ping flood, all kinds of </a:t>
            </a:r>
            <a:r>
              <a:rPr lang="en-US" sz="2200" dirty="0" err="1" smtClean="0">
                <a:solidFill>
                  <a:schemeClr val="tx1"/>
                </a:solidFill>
              </a:rPr>
              <a:t>DDoS</a:t>
            </a:r>
            <a:r>
              <a:rPr lang="en-US" sz="2200" dirty="0" smtClean="0">
                <a:solidFill>
                  <a:schemeClr val="tx1"/>
                </a:solidFill>
              </a:rPr>
              <a:t>.</a:t>
            </a:r>
          </a:p>
          <a:p>
            <a:pPr algn="l">
              <a:buFont typeface="Arial" pitchFamily="34" charset="0"/>
              <a:buChar char="•"/>
            </a:pPr>
            <a:r>
              <a:rPr lang="en-US" sz="2200" b="1" i="1" dirty="0" smtClean="0">
                <a:solidFill>
                  <a:schemeClr val="tx1"/>
                </a:solidFill>
              </a:rPr>
              <a:t>Trust Exploitation </a:t>
            </a:r>
            <a:r>
              <a:rPr lang="en-US" sz="2200" dirty="0" smtClean="0">
                <a:solidFill>
                  <a:schemeClr val="tx1"/>
                </a:solidFill>
              </a:rPr>
              <a:t>-  these attacks exploit the trust relationships that computer systems have to communicate.</a:t>
            </a:r>
          </a:p>
          <a:p>
            <a:pPr algn="l">
              <a:buFontTx/>
              <a:buChar char="-"/>
            </a:pPr>
            <a:r>
              <a:rPr lang="en-US" sz="2200" dirty="0" smtClean="0">
                <a:solidFill>
                  <a:schemeClr val="tx1"/>
                </a:solidFill>
              </a:rPr>
              <a:t>  Communications in networked environments are always based on trust.          For example; when a web-server communicates with a back end database.</a:t>
            </a:r>
          </a:p>
          <a:p>
            <a:pPr algn="l">
              <a:buFont typeface="Arial" pitchFamily="34" charset="0"/>
              <a:buChar char="•"/>
            </a:pPr>
            <a:r>
              <a:rPr lang="en-US" sz="2200" b="1" i="1" dirty="0" smtClean="0">
                <a:solidFill>
                  <a:schemeClr val="tx1"/>
                </a:solidFill>
              </a:rPr>
              <a:t>Session Hijacking </a:t>
            </a:r>
            <a:r>
              <a:rPr lang="en-US" sz="2200" dirty="0" smtClean="0">
                <a:solidFill>
                  <a:schemeClr val="tx1"/>
                </a:solidFill>
              </a:rPr>
              <a:t>–  consists of stealing a legitimate session established between a target and trusted host. </a:t>
            </a:r>
          </a:p>
          <a:p>
            <a:pPr algn="l">
              <a:buFontTx/>
              <a:buChar char="-"/>
            </a:pPr>
            <a:r>
              <a:rPr lang="en-US" sz="2200" b="1" dirty="0" smtClean="0">
                <a:solidFill>
                  <a:srgbClr val="FF0000"/>
                </a:solidFill>
              </a:rPr>
              <a:t>Ex: </a:t>
            </a:r>
            <a:r>
              <a:rPr lang="en-US" sz="2200" dirty="0" smtClean="0">
                <a:solidFill>
                  <a:schemeClr val="tx1"/>
                </a:solidFill>
              </a:rPr>
              <a:t>IP spoofing, TCP SYN/ACK.</a:t>
            </a:r>
          </a:p>
          <a:p>
            <a:pPr algn="l">
              <a:buFont typeface="Arial" pitchFamily="34" charset="0"/>
              <a:buChar char="•"/>
            </a:pPr>
            <a:r>
              <a:rPr lang="en-US" sz="2200" b="1" i="1" dirty="0" smtClean="0">
                <a:solidFill>
                  <a:schemeClr val="tx1"/>
                </a:solidFill>
              </a:rPr>
              <a:t>Buffer overflow attacks </a:t>
            </a:r>
            <a:r>
              <a:rPr lang="en-US" sz="2200" dirty="0" smtClean="0">
                <a:solidFill>
                  <a:schemeClr val="tx1"/>
                </a:solidFill>
              </a:rPr>
              <a:t>–  occurs when a program allocates memory buffer space beyond what it had reserved.</a:t>
            </a:r>
          </a:p>
          <a:p>
            <a:pPr algn="l"/>
            <a:endParaRPr lang="en-US" sz="2200" dirty="0" smtClean="0">
              <a:solidFill>
                <a:schemeClr val="tx1"/>
              </a:solidFill>
            </a:endParaRPr>
          </a:p>
          <a:p>
            <a:pPr algn="l"/>
            <a:endParaRPr lang="en-US" sz="2200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57200"/>
            <a:ext cx="7772400" cy="8382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Vulnerabilities &amp; Common Attack </a:t>
            </a:r>
            <a:r>
              <a:rPr lang="en-US" sz="2400" dirty="0" smtClean="0"/>
              <a:t>(cont)</a:t>
            </a:r>
            <a:endParaRPr lang="en-GB" sz="2400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1447800"/>
            <a:ext cx="8610600" cy="5181600"/>
          </a:xfrm>
        </p:spPr>
        <p:txBody>
          <a:bodyPr>
            <a:normAutofit/>
          </a:bodyPr>
          <a:lstStyle/>
          <a:p>
            <a:pPr algn="l"/>
            <a:r>
              <a:rPr lang="en-US" sz="2200" b="1" dirty="0" smtClean="0">
                <a:solidFill>
                  <a:schemeClr val="tx1"/>
                </a:solidFill>
              </a:rPr>
              <a:t>Common attacks</a:t>
            </a:r>
            <a:r>
              <a:rPr lang="en-US" sz="2200" dirty="0" smtClean="0">
                <a:solidFill>
                  <a:schemeClr val="tx1"/>
                </a:solidFill>
              </a:rPr>
              <a:t> – </a:t>
            </a:r>
            <a:r>
              <a:rPr lang="en-US" sz="2200" dirty="0" smtClean="0">
                <a:solidFill>
                  <a:schemeClr val="tx1"/>
                </a:solidFill>
              </a:rPr>
              <a:t>( </a:t>
            </a:r>
            <a:r>
              <a:rPr lang="en-US" sz="2200" dirty="0" smtClean="0">
                <a:solidFill>
                  <a:srgbClr val="FF0000"/>
                </a:solidFill>
              </a:rPr>
              <a:t>Continued…</a:t>
            </a:r>
            <a:r>
              <a:rPr lang="en-US" sz="2200" dirty="0" smtClean="0">
                <a:solidFill>
                  <a:schemeClr val="tx1"/>
                </a:solidFill>
              </a:rPr>
              <a:t>) </a:t>
            </a:r>
            <a:r>
              <a:rPr lang="en-US" sz="2200" dirty="0" smtClean="0">
                <a:solidFill>
                  <a:schemeClr val="tx1"/>
                </a:solidFill>
              </a:rPr>
              <a:t> </a:t>
            </a:r>
            <a:endParaRPr lang="en-US" sz="2200" dirty="0" smtClean="0">
              <a:solidFill>
                <a:schemeClr val="tx1"/>
              </a:solidFill>
            </a:endParaRPr>
          </a:p>
          <a:p>
            <a:pPr algn="l"/>
            <a:endParaRPr lang="en-US" sz="2200" dirty="0" smtClean="0">
              <a:solidFill>
                <a:schemeClr val="tx1"/>
              </a:solidFill>
            </a:endParaRPr>
          </a:p>
          <a:p>
            <a:pPr algn="l">
              <a:buFont typeface="Arial" pitchFamily="34" charset="0"/>
              <a:buChar char="•"/>
            </a:pPr>
            <a:r>
              <a:rPr lang="en-US" sz="2200" b="1" i="1" dirty="0" smtClean="0">
                <a:solidFill>
                  <a:schemeClr val="tx1"/>
                </a:solidFill>
              </a:rPr>
              <a:t>Layer 2 attacks</a:t>
            </a:r>
            <a:r>
              <a:rPr lang="en-US" sz="2200" dirty="0" smtClean="0">
                <a:solidFill>
                  <a:schemeClr val="tx1"/>
                </a:solidFill>
              </a:rPr>
              <a:t>– exploits the vulnerabilities of data link layer protocols and their implementations on layer 2 switching platforms, one of the characteristics of layer 2 attacks is that the attacker must be connected to the same LAN as the victims.</a:t>
            </a:r>
          </a:p>
          <a:p>
            <a:pPr algn="l">
              <a:buFont typeface="Arial" pitchFamily="34" charset="0"/>
              <a:buChar char="•"/>
            </a:pPr>
            <a:endParaRPr lang="en-US" sz="2200" dirty="0" smtClean="0">
              <a:solidFill>
                <a:schemeClr val="tx1"/>
              </a:solidFill>
            </a:endParaRPr>
          </a:p>
          <a:p>
            <a:pPr algn="l">
              <a:buFontTx/>
              <a:buChar char="-"/>
            </a:pPr>
            <a:r>
              <a:rPr lang="en-US" sz="2200" b="1" dirty="0" smtClean="0">
                <a:solidFill>
                  <a:srgbClr val="FF0000"/>
                </a:solidFill>
              </a:rPr>
              <a:t>Ex: </a:t>
            </a:r>
            <a:r>
              <a:rPr lang="en-US" sz="2200" dirty="0" smtClean="0">
                <a:solidFill>
                  <a:schemeClr val="tx1"/>
                </a:solidFill>
              </a:rPr>
              <a:t>Address Resolution Protocol (ARP) Spoofing, MAC Flooding.</a:t>
            </a:r>
          </a:p>
          <a:p>
            <a:pPr algn="l"/>
            <a:endParaRPr lang="en-US" sz="2200" dirty="0" smtClean="0">
              <a:solidFill>
                <a:schemeClr val="tx1"/>
              </a:solidFill>
            </a:endParaRPr>
          </a:p>
          <a:p>
            <a:pPr algn="l"/>
            <a:endParaRPr lang="en-US" sz="2200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846</TotalTime>
  <Words>1917</Words>
  <Application>Microsoft Office PowerPoint</Application>
  <PresentationFormat>On-screen Show (4:3)</PresentationFormat>
  <Paragraphs>224</Paragraphs>
  <Slides>22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Office Theme</vt:lpstr>
      <vt:lpstr>Data Center Security Overview</vt:lpstr>
      <vt:lpstr>Data Center Security Overview</vt:lpstr>
      <vt:lpstr>Data Center Security Overview (cont)</vt:lpstr>
      <vt:lpstr>Vulnerabilities &amp; Common Attack</vt:lpstr>
      <vt:lpstr>Vulnerabilities &amp; Common Attack (cont)</vt:lpstr>
      <vt:lpstr>Vulnerabilities &amp; Common Attack (cont)</vt:lpstr>
      <vt:lpstr>Vulnerabilities &amp; Common Attack (cont)</vt:lpstr>
      <vt:lpstr>Vulnerabilities &amp; Common Attack (cont)</vt:lpstr>
      <vt:lpstr>Vulnerabilities &amp; Common Attack (cont)</vt:lpstr>
      <vt:lpstr>Network Security Infrastructure</vt:lpstr>
      <vt:lpstr>Network Security Infrastructure (cont)</vt:lpstr>
      <vt:lpstr>Network Security Infrastructure (cont)</vt:lpstr>
      <vt:lpstr>Network Security Infrastructure (cont)</vt:lpstr>
      <vt:lpstr>Security Fundamentals</vt:lpstr>
      <vt:lpstr>Security Fundamentals (cont)</vt:lpstr>
      <vt:lpstr>Security Fundamentals (cont)</vt:lpstr>
      <vt:lpstr>Security Fundamentals (cont)</vt:lpstr>
      <vt:lpstr>Security Fundamentals (cont)</vt:lpstr>
      <vt:lpstr>Data Center Security Framework</vt:lpstr>
      <vt:lpstr>Data Center Security Framework (cont)</vt:lpstr>
      <vt:lpstr>Data Center Security Framework (cont)</vt:lpstr>
      <vt:lpstr>Data Center Security Framework (cont)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DataCenter Security Overview</dc:title>
  <dc:creator>Rawan</dc:creator>
  <cp:lastModifiedBy>Rawan Daas</cp:lastModifiedBy>
  <cp:revision>139</cp:revision>
  <dcterms:created xsi:type="dcterms:W3CDTF">2006-08-16T00:00:00Z</dcterms:created>
  <dcterms:modified xsi:type="dcterms:W3CDTF">2011-12-21T20:41:22Z</dcterms:modified>
</cp:coreProperties>
</file>